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260" r:id="rId4"/>
    <p:sldId id="264" r:id="rId5"/>
    <p:sldId id="266" r:id="rId6"/>
    <p:sldId id="265" r:id="rId7"/>
    <p:sldId id="267" r:id="rId8"/>
    <p:sldId id="269" r:id="rId9"/>
    <p:sldId id="261" r:id="rId10"/>
    <p:sldId id="270" r:id="rId11"/>
    <p:sldId id="273" r:id="rId12"/>
    <p:sldId id="275" r:id="rId13"/>
    <p:sldId id="279" r:id="rId14"/>
    <p:sldId id="276" r:id="rId15"/>
    <p:sldId id="278" r:id="rId16"/>
    <p:sldId id="277" r:id="rId17"/>
    <p:sldId id="281" r:id="rId18"/>
    <p:sldId id="282" r:id="rId19"/>
    <p:sldId id="274" r:id="rId20"/>
    <p:sldId id="263" r:id="rId21"/>
    <p:sldId id="283" r:id="rId22"/>
    <p:sldId id="284" r:id="rId23"/>
    <p:sldId id="285" r:id="rId24"/>
    <p:sldId id="286" r:id="rId25"/>
    <p:sldId id="287"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808F4-188F-E361-B6C2-52E2C3947ECC}" name="Ellison-Speight, Julie M - (jellison)" initials="ESJM(" userId="S::jellison@email.arizona.edu::630a31b5-b5b8-41eb-98a5-7856cbfce9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snapToGrid="0">
      <p:cViewPr varScale="1">
        <p:scale>
          <a:sx n="103" d="100"/>
          <a:sy n="103"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9T20:08:39.985"/>
    </inkml:context>
    <inkml:brush xml:id="br0">
      <inkml:brushProperty name="width" value="0.1" units="cm"/>
      <inkml:brushProperty name="height" value="0.1" units="cm"/>
      <inkml:brushProperty name="color" value="#C00000"/>
    </inkml:brush>
  </inkml:definitions>
  <inkml:trace contextRef="#ctx0" brushRef="#br0">471 210 24575,'-193'-178'0,"188"174"0,0 0 0,0 1 0,0-1 0,0 1 0,-1 0 0,1 0 0,-10-3 0,13 6 0,1-1 0,-1 1 0,0 0 0,1 0 0,-1-1 0,0 1 0,1 0 0,-1 1 0,0-1 0,1 0 0,-1 0 0,0 1 0,1-1 0,-1 1 0,1 0 0,-1-1 0,1 1 0,-1 0 0,1 0 0,-1 0 0,1 0 0,0 0 0,0 0 0,-1 0 0,1 0 0,0 0 0,0 1 0,0-1 0,0 1 0,0-1 0,1 0 0,-2 3 0,-2 4 0,1 0 0,1 0 0,0 0 0,0 0 0,0 0 0,1 0 0,-1 15 0,5 64 0,-1-39 0,0 506 0,-3-307 0,1-242 0,0 1 0,0-1 0,-1 0 0,0 0 0,0 0 0,0 0 0,0 0 0,-1 0 0,0 0 0,-3 5 0,4-9 0,0 1 0,0-1 0,0 0 0,0 1 0,0-1 0,-1 0 0,1 0 0,0 0 0,-1 0 0,1 0 0,-1 0 0,1 0 0,-1 0 0,1-1 0,-1 1 0,0 0 0,1-1 0,-1 0 0,0 1 0,0-1 0,1 0 0,-1 0 0,0 0 0,0 0 0,1 0 0,-1 0 0,0-1 0,1 1 0,-1 0 0,0-1 0,1 1 0,-1-1 0,-2-1 0,-2-1 0,0-1 0,1 1 0,-1-1 0,1 0 0,0 0 0,0-1 0,1 1 0,-1-1 0,1 0 0,0 0 0,0-1 0,1 1 0,0-1 0,0 0 0,0 0 0,0 0 0,1 0 0,-2-8 0,-1-5 0,0-1 0,2-1 0,0 1 0,0-30 0,3 60 0,1 0 0,0 0 0,1 0 0,0 0 0,1 0 0,0-1 0,0 1 0,1-1 0,0 0 0,7 11 0,-5-12 0,1 3 0,0-1 0,1 0 0,0 0 0,13 11 0,-17-18 0,0 0 0,1 0 0,-1 0 0,1-1 0,0 0 0,0 0 0,0 0 0,0 0 0,0-1 0,1 0 0,-1 0 0,0 0 0,8-1 0,-6 1 0,1-1 0,-1 0 0,1 0 0,-1-1 0,1 0 0,-1 0 0,0-1 0,12-4 0,-15 4 0,0 0 0,0-1 0,0 0 0,0 1 0,0-2 0,0 1 0,-1 0 0,0-1 0,1 1 0,-1-1 0,-1 0 0,1 0 0,0 0 0,2-6 0,6-14-119,-5 11 202,1 0 1,13-20 0,-17 29-208,1 0-1,-1 0 0,1 1 0,-1-1 0,1 1 1,1 0-1,-1 0 0,0 0 0,1 0 1,-1 1-1,6-3 0,8-1-6701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082AA-A37C-4DAC-81BF-DBB95F6FD6E3}"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52C3D-814A-4672-98EE-A1D7CFBA06AA}" type="slidenum">
              <a:rPr lang="en-US" smtClean="0"/>
              <a:t>‹#›</a:t>
            </a:fld>
            <a:endParaRPr lang="en-US"/>
          </a:p>
        </p:txBody>
      </p:sp>
    </p:spTree>
    <p:extLst>
      <p:ext uri="{BB962C8B-B14F-4D97-AF65-F5344CB8AC3E}">
        <p14:creationId xmlns:p14="http://schemas.microsoft.com/office/powerpoint/2010/main" val="157419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In its day, the spice trade was the world’s biggest industry: it established and destroyed empires, led to the discovery of new continents, and in many ways helped lay the foundation for the modern world.</a:t>
            </a:r>
          </a:p>
          <a:p>
            <a:pPr algn="l"/>
            <a:r>
              <a:rPr lang="en-US" b="0" i="0" dirty="0">
                <a:solidFill>
                  <a:srgbClr val="000000"/>
                </a:solidFill>
                <a:effectLst/>
                <a:latin typeface="Open Sans" panose="020B0606030504020204" pitchFamily="34" charset="0"/>
              </a:rPr>
              <a:t>Spices, which today are inexpensive and widely available, were once very tightly guarded and generated immense wealth for those who controlled them. The spice trade began in the Middle East over 4,000 years ago. Arabic spice merchants would create a sense of mystery by withholding the origins of their wares, and would ensure high prices by telling fantastic tales about fighting off fierce winged creatures to reach spices growing high on cliff walls.</a:t>
            </a:r>
          </a:p>
          <a:p>
            <a:endParaRPr lang="en-US" dirty="0"/>
          </a:p>
        </p:txBody>
      </p:sp>
      <p:sp>
        <p:nvSpPr>
          <p:cNvPr id="4" name="Slide Number Placeholder 3"/>
          <p:cNvSpPr>
            <a:spLocks noGrp="1"/>
          </p:cNvSpPr>
          <p:nvPr>
            <p:ph type="sldNum" sz="quarter" idx="5"/>
          </p:nvPr>
        </p:nvSpPr>
        <p:spPr/>
        <p:txBody>
          <a:bodyPr/>
          <a:lstStyle/>
          <a:p>
            <a:fld id="{2C052C3D-814A-4672-98EE-A1D7CFBA06AA}" type="slidenum">
              <a:rPr lang="en-US" smtClean="0"/>
              <a:t>15</a:t>
            </a:fld>
            <a:endParaRPr lang="en-US"/>
          </a:p>
        </p:txBody>
      </p:sp>
    </p:spTree>
    <p:extLst>
      <p:ext uri="{BB962C8B-B14F-4D97-AF65-F5344CB8AC3E}">
        <p14:creationId xmlns:p14="http://schemas.microsoft.com/office/powerpoint/2010/main" val="25101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52C3D-814A-4672-98EE-A1D7CFBA06AA}" type="slidenum">
              <a:rPr lang="en-US" smtClean="0"/>
              <a:t>16</a:t>
            </a:fld>
            <a:endParaRPr lang="en-US"/>
          </a:p>
        </p:txBody>
      </p:sp>
    </p:spTree>
    <p:extLst>
      <p:ext uri="{BB962C8B-B14F-4D97-AF65-F5344CB8AC3E}">
        <p14:creationId xmlns:p14="http://schemas.microsoft.com/office/powerpoint/2010/main" val="428222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discussion would also be a good time to work on identifying descriptive words and bringing students back to what they read for homework about scent and memory, psychology, and culture. </a:t>
            </a:r>
          </a:p>
        </p:txBody>
      </p:sp>
      <p:sp>
        <p:nvSpPr>
          <p:cNvPr id="4" name="Slide Number Placeholder 3"/>
          <p:cNvSpPr>
            <a:spLocks noGrp="1"/>
          </p:cNvSpPr>
          <p:nvPr>
            <p:ph type="sldNum" sz="quarter" idx="5"/>
          </p:nvPr>
        </p:nvSpPr>
        <p:spPr/>
        <p:txBody>
          <a:bodyPr/>
          <a:lstStyle/>
          <a:p>
            <a:fld id="{2C052C3D-814A-4672-98EE-A1D7CFBA06AA}" type="slidenum">
              <a:rPr lang="en-US" smtClean="0"/>
              <a:t>19</a:t>
            </a:fld>
            <a:endParaRPr lang="en-US"/>
          </a:p>
        </p:txBody>
      </p:sp>
    </p:spTree>
    <p:extLst>
      <p:ext uri="{BB962C8B-B14F-4D97-AF65-F5344CB8AC3E}">
        <p14:creationId xmlns:p14="http://schemas.microsoft.com/office/powerpoint/2010/main" val="194387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project obviously will take more then a day to complete; instructors can assign however many days they deem appropriate for research, drafting, workshopping and submission. </a:t>
            </a:r>
          </a:p>
        </p:txBody>
      </p:sp>
      <p:sp>
        <p:nvSpPr>
          <p:cNvPr id="4" name="Slide Number Placeholder 3"/>
          <p:cNvSpPr>
            <a:spLocks noGrp="1"/>
          </p:cNvSpPr>
          <p:nvPr>
            <p:ph type="sldNum" sz="quarter" idx="5"/>
          </p:nvPr>
        </p:nvSpPr>
        <p:spPr/>
        <p:txBody>
          <a:bodyPr/>
          <a:lstStyle/>
          <a:p>
            <a:fld id="{2C052C3D-814A-4672-98EE-A1D7CFBA06AA}" type="slidenum">
              <a:rPr lang="en-US" smtClean="0"/>
              <a:t>23</a:t>
            </a:fld>
            <a:endParaRPr lang="en-US"/>
          </a:p>
        </p:txBody>
      </p:sp>
    </p:spTree>
    <p:extLst>
      <p:ext uri="{BB962C8B-B14F-4D97-AF65-F5344CB8AC3E}">
        <p14:creationId xmlns:p14="http://schemas.microsoft.com/office/powerpoint/2010/main" val="261988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can take many forms: a report, a traditional essay, a </a:t>
            </a:r>
            <a:r>
              <a:rPr lang="en-US" dirty="0" err="1"/>
              <a:t>wikipage</a:t>
            </a:r>
            <a:r>
              <a:rPr lang="en-US" dirty="0"/>
              <a:t>, a podcast, a video. Part of scaffolding is to include their earlier work in describing the spice/herb in class exercise and synthesizing discussion of the role spices play overall. </a:t>
            </a:r>
          </a:p>
        </p:txBody>
      </p:sp>
      <p:sp>
        <p:nvSpPr>
          <p:cNvPr id="4" name="Slide Number Placeholder 3"/>
          <p:cNvSpPr>
            <a:spLocks noGrp="1"/>
          </p:cNvSpPr>
          <p:nvPr>
            <p:ph type="sldNum" sz="quarter" idx="5"/>
          </p:nvPr>
        </p:nvSpPr>
        <p:spPr/>
        <p:txBody>
          <a:bodyPr/>
          <a:lstStyle/>
          <a:p>
            <a:fld id="{2C052C3D-814A-4672-98EE-A1D7CFBA06AA}" type="slidenum">
              <a:rPr lang="en-US" smtClean="0"/>
              <a:t>25</a:t>
            </a:fld>
            <a:endParaRPr lang="en-US"/>
          </a:p>
        </p:txBody>
      </p:sp>
    </p:spTree>
    <p:extLst>
      <p:ext uri="{BB962C8B-B14F-4D97-AF65-F5344CB8AC3E}">
        <p14:creationId xmlns:p14="http://schemas.microsoft.com/office/powerpoint/2010/main" val="54794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59E9-9723-EC23-ECAD-A34020497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9E654-B236-691C-0967-2BA2196A0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29F70-AFB7-C97B-907D-7691B1BA34BB}"/>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DC793248-A023-459D-25F6-C7055FF76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6E1D-9E18-CDEF-E67B-7A3E6F714632}"/>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356617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D424-83DF-6CFD-BF0C-2CCFB13CC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62923-27AA-043D-93BE-E8A1B2699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1D411-932C-4A25-E19A-ADDD69830AB6}"/>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CD522A17-431A-BB3E-6894-54EC824BF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E41D2-3485-0A31-1E94-52018F7DAE3A}"/>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26290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3B707-7BF0-276E-3E22-B8E03ECE2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30E197-7392-F883-E192-8A95A6D29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21600-7FDF-61AC-BB63-7B6554CEE2D3}"/>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FD6F54DD-BE62-0670-0A3D-402F9DB16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F984D-6EB9-8B0B-A3BF-FEA09785B1A9}"/>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284126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73D9-854B-EC3F-3F2C-7D9B8B0C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53D33-D1F9-A146-CD32-29B813E58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017B4-0E54-56C2-1ED7-18D77F739510}"/>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C5B6059A-64B0-4783-1246-CD1273832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8469B-9D2E-BDE0-C213-5BE36A6228CC}"/>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178307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BC85-699D-61F1-B0B1-8ACCD6A99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A15108-C96A-7F8C-83F6-C9699662F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0624-8A6D-A7FB-DF44-64FB7A802DE1}"/>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578D81A4-6BCE-4D1E-C6BE-797CEF28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B2FDD-2028-8AE0-EE31-C400EBE390C6}"/>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145084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09EE-EF6C-0514-DAAD-E3A16E9C7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8CA81-7498-3978-01AE-FFCAAEB2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631C9F-4EA9-A732-4E2B-D30A34BB7F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AB498-EF48-2682-3396-B6FBEE0FD683}"/>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6" name="Footer Placeholder 5">
            <a:extLst>
              <a:ext uri="{FF2B5EF4-FFF2-40B4-BE49-F238E27FC236}">
                <a16:creationId xmlns:a16="http://schemas.microsoft.com/office/drawing/2014/main" id="{1C049C2C-6F54-79E5-EC34-D590B1178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2AFA2-3945-77FF-54DA-3EF2B181570A}"/>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345064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1B3-1E43-2B35-7DE7-CEC34C3825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A6B2B-A91F-2AF5-E3D8-97CBC2A0E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C02B-3614-9FAE-2E42-C84914B48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56586-F4C3-59DE-4E25-2D308FC1E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E6A7-B1F6-304C-68DD-74A33A7EC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3804F-84C8-99A9-F1B0-024D1D1F2ED4}"/>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8" name="Footer Placeholder 7">
            <a:extLst>
              <a:ext uri="{FF2B5EF4-FFF2-40B4-BE49-F238E27FC236}">
                <a16:creationId xmlns:a16="http://schemas.microsoft.com/office/drawing/2014/main" id="{A98DF4C0-8B01-7BFF-3377-A8E11B56C4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50C210-F165-9D9C-67DD-7CC1269F4934}"/>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303716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56CE-D749-7646-BD46-F3ED5C9A9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8A8CA-4224-7B78-AE34-722CCDCCF9B3}"/>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4" name="Footer Placeholder 3">
            <a:extLst>
              <a:ext uri="{FF2B5EF4-FFF2-40B4-BE49-F238E27FC236}">
                <a16:creationId xmlns:a16="http://schemas.microsoft.com/office/drawing/2014/main" id="{D057A833-C3B6-997A-F29C-1BF61FC675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FD82DA-6E8B-4883-B7D9-39A82217843B}"/>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191739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0A8FE-7B6E-1183-95DF-1A2626937947}"/>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3" name="Footer Placeholder 2">
            <a:extLst>
              <a:ext uri="{FF2B5EF4-FFF2-40B4-BE49-F238E27FC236}">
                <a16:creationId xmlns:a16="http://schemas.microsoft.com/office/drawing/2014/main" id="{2950CEE6-6CB2-D4F1-F772-ED04D971B3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E544B-72F6-4088-4DE1-66DFE87CFE28}"/>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39638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F2C6-F382-4904-81C2-81CBFE69D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7EEAA-BFEE-39DB-3578-C39422494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53B064-1209-7BAD-9ECD-AC6D8F6B6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5860A-8149-1000-58D3-754BABEBF4C6}"/>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6" name="Footer Placeholder 5">
            <a:extLst>
              <a:ext uri="{FF2B5EF4-FFF2-40B4-BE49-F238E27FC236}">
                <a16:creationId xmlns:a16="http://schemas.microsoft.com/office/drawing/2014/main" id="{CBE278EA-F3BC-448A-A8F8-E6EC12B2E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12F5-60AC-B518-3ADE-2BD0B8F7DEE9}"/>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326515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4B60-16C8-F6A8-54B4-A04930AD8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B7570-B9F0-CABC-D4DB-F5B3ADE18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74FE3-E9BC-AC2E-A202-868B625B5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8EA9B-6229-9AE3-924F-5380B99688A3}"/>
              </a:ext>
            </a:extLst>
          </p:cNvPr>
          <p:cNvSpPr>
            <a:spLocks noGrp="1"/>
          </p:cNvSpPr>
          <p:nvPr>
            <p:ph type="dt" sz="half" idx="10"/>
          </p:nvPr>
        </p:nvSpPr>
        <p:spPr/>
        <p:txBody>
          <a:bodyPr/>
          <a:lstStyle/>
          <a:p>
            <a:fld id="{2138C55C-6D55-4945-9ABA-22125265AF9F}" type="datetimeFigureOut">
              <a:rPr lang="en-US" smtClean="0"/>
              <a:t>11/6/2023</a:t>
            </a:fld>
            <a:endParaRPr lang="en-US"/>
          </a:p>
        </p:txBody>
      </p:sp>
      <p:sp>
        <p:nvSpPr>
          <p:cNvPr id="6" name="Footer Placeholder 5">
            <a:extLst>
              <a:ext uri="{FF2B5EF4-FFF2-40B4-BE49-F238E27FC236}">
                <a16:creationId xmlns:a16="http://schemas.microsoft.com/office/drawing/2014/main" id="{3A4D8730-742A-64B0-A2EE-D1D9BA37E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D7E67-71E2-464E-F9AC-98B70E86F7AF}"/>
              </a:ext>
            </a:extLst>
          </p:cNvPr>
          <p:cNvSpPr>
            <a:spLocks noGrp="1"/>
          </p:cNvSpPr>
          <p:nvPr>
            <p:ph type="sldNum" sz="quarter" idx="12"/>
          </p:nvPr>
        </p:nvSpPr>
        <p:spPr/>
        <p:txBody>
          <a:bodyPr/>
          <a:lstStyle/>
          <a:p>
            <a:fld id="{5205AF4E-91A7-46E0-990D-81B92C4110E1}" type="slidenum">
              <a:rPr lang="en-US" smtClean="0"/>
              <a:t>‹#›</a:t>
            </a:fld>
            <a:endParaRPr lang="en-US"/>
          </a:p>
        </p:txBody>
      </p:sp>
    </p:spTree>
    <p:extLst>
      <p:ext uri="{BB962C8B-B14F-4D97-AF65-F5344CB8AC3E}">
        <p14:creationId xmlns:p14="http://schemas.microsoft.com/office/powerpoint/2010/main" val="419909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666995-BD4F-D633-46F3-362792B80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E86285-ABCE-3E41-C9BE-C01451790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DDEC8-E3E8-132D-9686-AAEBE719C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8C55C-6D55-4945-9ABA-22125265AF9F}" type="datetimeFigureOut">
              <a:rPr lang="en-US" smtClean="0"/>
              <a:t>11/6/2023</a:t>
            </a:fld>
            <a:endParaRPr lang="en-US"/>
          </a:p>
        </p:txBody>
      </p:sp>
      <p:sp>
        <p:nvSpPr>
          <p:cNvPr id="5" name="Footer Placeholder 4">
            <a:extLst>
              <a:ext uri="{FF2B5EF4-FFF2-40B4-BE49-F238E27FC236}">
                <a16:creationId xmlns:a16="http://schemas.microsoft.com/office/drawing/2014/main" id="{6B5E7D8F-C588-A23C-8846-61859767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73912-A733-3576-8E41-795E605AB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5AF4E-91A7-46E0-990D-81B92C4110E1}" type="slidenum">
              <a:rPr lang="en-US" smtClean="0"/>
              <a:t>‹#›</a:t>
            </a:fld>
            <a:endParaRPr lang="en-US"/>
          </a:p>
        </p:txBody>
      </p:sp>
    </p:spTree>
    <p:extLst>
      <p:ext uri="{BB962C8B-B14F-4D97-AF65-F5344CB8AC3E}">
        <p14:creationId xmlns:p14="http://schemas.microsoft.com/office/powerpoint/2010/main" val="71367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key.Marsee@cgc.ed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tificamerican.com/article/do-scents-affect-peoples/" TargetMode="External"/><Relationship Id="rId2" Type="http://schemas.openxmlformats.org/officeDocument/2006/relationships/hyperlink" Target="http://www.jstor.org/stable/2330769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silkroadspices.ca/pages/history-of-the-spice-tra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youtu.be/-Sfdw3GjgFU"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com/clip/Ugkx-nMe1YT7K2b9LL5IQDTrIabqijIaMsnd" TargetMode="External"/><Relationship Id="rId2" Type="http://schemas.openxmlformats.org/officeDocument/2006/relationships/hyperlink" Target="https://youtu.be/gs7ROXjT9z4" TargetMode="Externa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hyperlink" Target="https://en.unesco.org/silkroad/content/did-you-know-exchange-spices-along-silk-roads" TargetMode="External"/><Relationship Id="rId2" Type="http://schemas.openxmlformats.org/officeDocument/2006/relationships/hyperlink" Target="https://www.sciencedirect.com/science/article/pii/S2352618115000062" TargetMode="External"/><Relationship Id="rId1" Type="http://schemas.openxmlformats.org/officeDocument/2006/relationships/slideLayout" Target="../slideLayouts/slideLayout2.xml"/><Relationship Id="rId4" Type="http://schemas.openxmlformats.org/officeDocument/2006/relationships/hyperlink" Target="https://www.bbc.com/future/bespoke/made-on-earth/the-flavours-that-shaped-the-wor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jstor.org/stable/23307699" TargetMode="External"/><Relationship Id="rId13" Type="http://schemas.openxmlformats.org/officeDocument/2006/relationships/hyperlink" Target="https://www.jstor.org/stable/26552712" TargetMode="External"/><Relationship Id="rId3" Type="http://schemas.openxmlformats.org/officeDocument/2006/relationships/hyperlink" Target="https://doi.org/10.1186/s40494-016-0114-1" TargetMode="External"/><Relationship Id="rId7" Type="http://schemas.openxmlformats.org/officeDocument/2006/relationships/hyperlink" Target="https://www.scientificamerican.com/article/do-scents-affect-peoples/" TargetMode="External"/><Relationship Id="rId12" Type="http://schemas.openxmlformats.org/officeDocument/2006/relationships/hyperlink" Target="https://medium.com/@dcpatterson/spices-culture-and-the-value-of-cuisine-8581bebb3d3d" TargetMode="External"/><Relationship Id="rId2" Type="http://schemas.openxmlformats.org/officeDocument/2006/relationships/hyperlink" Target="https://www.npr.org/sections/thesalt/2015/03/11/392317352/is-cumin-the-most-globalized-spice-in-the-world" TargetMode="External"/><Relationship Id="rId16" Type="http://schemas.openxmlformats.org/officeDocument/2006/relationships/hyperlink" Target="https://robertnspengler.com/fruit-from-the-sands-the-silk-road-origins-of-the-foods-we-eat/" TargetMode="External"/><Relationship Id="rId1" Type="http://schemas.openxmlformats.org/officeDocument/2006/relationships/slideLayout" Target="../slideLayouts/slideLayout2.xml"/><Relationship Id="rId6" Type="http://schemas.openxmlformats.org/officeDocument/2006/relationships/hyperlink" Target="https://youtu.be/-Sfdw3GjgFU" TargetMode="External"/><Relationship Id="rId11" Type="http://schemas.openxmlformats.org/officeDocument/2006/relationships/hyperlink" Target="https://youtube.com/clip/UgkxnMe1YT7K2b9LL5IQDTrIabqijIaMsnd" TargetMode="External"/><Relationship Id="rId5" Type="http://schemas.openxmlformats.org/officeDocument/2006/relationships/hyperlink" Target="http://www.jstor.org/stable/resrep16590.7" TargetMode="External"/><Relationship Id="rId15" Type="http://schemas.openxmlformats.org/officeDocument/2006/relationships/hyperlink" Target="https://odeuropa.eu/publications/" TargetMode="External"/><Relationship Id="rId10" Type="http://schemas.openxmlformats.org/officeDocument/2006/relationships/hyperlink" Target="http://www.jstor.org/stable/25203290" TargetMode="External"/><Relationship Id="rId4" Type="http://schemas.openxmlformats.org/officeDocument/2006/relationships/hyperlink" Target="https://breakingnewsenglish.com/2011/201119-historic-smells.html" TargetMode="External"/><Relationship Id="rId9" Type="http://schemas.openxmlformats.org/officeDocument/2006/relationships/hyperlink" Target="https://doi.org/10.1016/j.jef.2015.02.005" TargetMode="External"/><Relationship Id="rId14" Type="http://schemas.openxmlformats.org/officeDocument/2006/relationships/hyperlink" Target="https://odeuropa.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0A01-395F-7529-8EC8-46D50D15D305}"/>
              </a:ext>
            </a:extLst>
          </p:cNvPr>
          <p:cNvSpPr>
            <a:spLocks noGrp="1"/>
          </p:cNvSpPr>
          <p:nvPr>
            <p:ph type="ctr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rPr>
              <a:t>Spices and Herbs of Uzbekistan: An Olfactory journey through Central Asia</a:t>
            </a:r>
          </a:p>
        </p:txBody>
      </p:sp>
      <p:sp>
        <p:nvSpPr>
          <p:cNvPr id="3" name="Subtitle 2">
            <a:extLst>
              <a:ext uri="{FF2B5EF4-FFF2-40B4-BE49-F238E27FC236}">
                <a16:creationId xmlns:a16="http://schemas.microsoft.com/office/drawing/2014/main" id="{232F6A6D-D967-366C-2B2F-F3E81B81B04C}"/>
              </a:ext>
            </a:extLst>
          </p:cNvPr>
          <p:cNvSpPr>
            <a:spLocks noGrp="1"/>
          </p:cNvSpPr>
          <p:nvPr>
            <p:ph type="subTitle" idx="1"/>
          </p:nvPr>
        </p:nvSpPr>
        <p:spPr/>
        <p:txBody>
          <a:bodyPr/>
          <a:lstStyle/>
          <a:p>
            <a:r>
              <a:rPr lang="en-US" dirty="0">
                <a:solidFill>
                  <a:schemeClr val="accent6">
                    <a:lumMod val="75000"/>
                  </a:schemeClr>
                </a:solidFill>
              </a:rPr>
              <a:t>Mickey Marsee, PhD</a:t>
            </a:r>
          </a:p>
          <a:p>
            <a:r>
              <a:rPr lang="en-US" dirty="0">
                <a:solidFill>
                  <a:schemeClr val="accent6">
                    <a:lumMod val="75000"/>
                  </a:schemeClr>
                </a:solidFill>
              </a:rPr>
              <a:t>Chandler-Gilbert Community College</a:t>
            </a:r>
          </a:p>
          <a:p>
            <a:r>
              <a:rPr lang="en-US" dirty="0">
                <a:solidFill>
                  <a:schemeClr val="tx2">
                    <a:lumMod val="75000"/>
                  </a:schemeClr>
                </a:solidFill>
                <a:hlinkClick r:id="rId3">
                  <a:extLst>
                    <a:ext uri="{A12FA001-AC4F-418D-AE19-62706E023703}">
                      <ahyp:hlinkClr xmlns:ahyp="http://schemas.microsoft.com/office/drawing/2018/hyperlinkcolor" val="tx"/>
                    </a:ext>
                  </a:extLst>
                </a:hlinkClick>
              </a:rPr>
              <a:t>Mickey.Marsee@cgc.edu</a:t>
            </a:r>
            <a:r>
              <a:rPr lang="en-US" dirty="0">
                <a:solidFill>
                  <a:schemeClr val="tx2">
                    <a:lumMod val="75000"/>
                  </a:schemeClr>
                </a:solidFill>
              </a:rPr>
              <a:t> </a:t>
            </a:r>
          </a:p>
        </p:txBody>
      </p:sp>
    </p:spTree>
    <p:extLst>
      <p:ext uri="{BB962C8B-B14F-4D97-AF65-F5344CB8AC3E}">
        <p14:creationId xmlns:p14="http://schemas.microsoft.com/office/powerpoint/2010/main" val="51201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3F91-62B6-CD1E-0F49-4E3CEEC9C9D8}"/>
              </a:ext>
            </a:extLst>
          </p:cNvPr>
          <p:cNvSpPr>
            <a:spLocks noGrp="1"/>
          </p:cNvSpPr>
          <p:nvPr>
            <p:ph type="title"/>
          </p:nvPr>
        </p:nvSpPr>
        <p:spPr>
          <a:solidFill>
            <a:schemeClr val="accent3">
              <a:lumMod val="60000"/>
              <a:lumOff val="40000"/>
            </a:schemeClr>
          </a:solidFill>
        </p:spPr>
        <p:txBody>
          <a:bodyPr/>
          <a:lstStyle/>
          <a:p>
            <a:r>
              <a:rPr lang="en-US" b="1" dirty="0">
                <a:solidFill>
                  <a:schemeClr val="tx2">
                    <a:lumMod val="60000"/>
                    <a:lumOff val="40000"/>
                  </a:schemeClr>
                </a:solidFill>
              </a:rPr>
              <a:t>Homework</a:t>
            </a:r>
          </a:p>
        </p:txBody>
      </p:sp>
      <p:sp>
        <p:nvSpPr>
          <p:cNvPr id="3" name="Content Placeholder 2">
            <a:extLst>
              <a:ext uri="{FF2B5EF4-FFF2-40B4-BE49-F238E27FC236}">
                <a16:creationId xmlns:a16="http://schemas.microsoft.com/office/drawing/2014/main" id="{8F3F934D-CFF8-30CA-2183-444B6F4081C7}"/>
              </a:ext>
            </a:extLst>
          </p:cNvPr>
          <p:cNvSpPr>
            <a:spLocks noGrp="1"/>
          </p:cNvSpPr>
          <p:nvPr>
            <p:ph idx="1"/>
          </p:nvPr>
        </p:nvSpPr>
        <p:spPr>
          <a:xfrm>
            <a:off x="838200" y="1825624"/>
            <a:ext cx="10412896" cy="4962801"/>
          </a:xfrm>
        </p:spPr>
        <p:txBody>
          <a:bodyPr>
            <a:normAutofit fontScale="85000" lnSpcReduction="10000"/>
          </a:bodyPr>
          <a:lstStyle/>
          <a:p>
            <a:pPr marL="457200" indent="-457200">
              <a:lnSpc>
                <a:spcPct val="160000"/>
              </a:lnSpc>
              <a:buFont typeface="+mj-lt"/>
              <a:buAutoNum type="arabicPeriod"/>
            </a:pPr>
            <a:r>
              <a:rPr lang="en-US" sz="3400" b="1" dirty="0">
                <a:solidFill>
                  <a:schemeClr val="accent3">
                    <a:lumMod val="75000"/>
                  </a:schemeClr>
                </a:solidFill>
              </a:rPr>
              <a:t>Using the articles listed below, write a 250-300 word response to the question: What role does smell play in understanding  history/culture? </a:t>
            </a:r>
            <a:endParaRPr lang="en-US" sz="2400" dirty="0">
              <a:solidFill>
                <a:schemeClr val="accent3">
                  <a:lumMod val="75000"/>
                </a:schemeClr>
              </a:solidFill>
            </a:endParaRPr>
          </a:p>
          <a:p>
            <a:pPr marL="0" indent="0">
              <a:lnSpc>
                <a:spcPct val="160000"/>
              </a:lnSpc>
              <a:buNone/>
            </a:pPr>
            <a:r>
              <a:rPr lang="en-US" sz="2400" dirty="0">
                <a:solidFill>
                  <a:schemeClr val="accent3">
                    <a:lumMod val="75000"/>
                  </a:schemeClr>
                </a:solidFill>
              </a:rPr>
              <a:t>Readings:</a:t>
            </a:r>
          </a:p>
          <a:p>
            <a:pPr>
              <a:lnSpc>
                <a:spcPct val="110000"/>
              </a:lnSpc>
              <a:spcBef>
                <a:spcPts val="0"/>
              </a:spcBef>
              <a:buFont typeface="Wingdings" panose="05000000000000000000" pitchFamily="2" charset="2"/>
              <a:buChar char="q"/>
            </a:pPr>
            <a:r>
              <a:rPr lang="en-US" sz="2400" dirty="0" err="1">
                <a:solidFill>
                  <a:schemeClr val="accent3">
                    <a:lumMod val="75000"/>
                  </a:schemeClr>
                </a:solidFill>
              </a:rPr>
              <a:t>Bembibre</a:t>
            </a:r>
            <a:r>
              <a:rPr lang="en-US" sz="2400" dirty="0">
                <a:solidFill>
                  <a:schemeClr val="accent3">
                    <a:lumMod val="75000"/>
                  </a:schemeClr>
                </a:solidFill>
              </a:rPr>
              <a:t>, C., </a:t>
            </a:r>
            <a:r>
              <a:rPr lang="en-US" sz="2400" dirty="0" err="1">
                <a:solidFill>
                  <a:schemeClr val="accent3">
                    <a:lumMod val="75000"/>
                  </a:schemeClr>
                </a:solidFill>
              </a:rPr>
              <a:t>Strlič</a:t>
            </a:r>
            <a:r>
              <a:rPr lang="en-US" sz="2400" dirty="0">
                <a:solidFill>
                  <a:schemeClr val="accent3">
                    <a:lumMod val="75000"/>
                  </a:schemeClr>
                </a:solidFill>
              </a:rPr>
              <a:t>, M. Smell of heritage: a framework for the identification, analysis and archival of historic </a:t>
            </a:r>
            <a:r>
              <a:rPr lang="en-US" sz="2400" dirty="0" err="1">
                <a:solidFill>
                  <a:schemeClr val="accent3">
                    <a:lumMod val="75000"/>
                  </a:schemeClr>
                </a:solidFill>
              </a:rPr>
              <a:t>odours</a:t>
            </a:r>
            <a:r>
              <a:rPr lang="en-US" sz="2400" dirty="0">
                <a:solidFill>
                  <a:schemeClr val="accent3">
                    <a:lumMod val="75000"/>
                  </a:schemeClr>
                </a:solidFill>
              </a:rPr>
              <a:t>. </a:t>
            </a:r>
            <a:r>
              <a:rPr lang="en-US" sz="2400" i="1" dirty="0" err="1">
                <a:solidFill>
                  <a:schemeClr val="accent3">
                    <a:lumMod val="75000"/>
                  </a:schemeClr>
                </a:solidFill>
              </a:rPr>
              <a:t>Herit</a:t>
            </a:r>
            <a:r>
              <a:rPr lang="en-US" sz="2400" i="1" dirty="0">
                <a:solidFill>
                  <a:schemeClr val="accent3">
                    <a:lumMod val="75000"/>
                  </a:schemeClr>
                </a:solidFill>
              </a:rPr>
              <a:t> Sci</a:t>
            </a:r>
            <a:r>
              <a:rPr lang="en-US" sz="2400" dirty="0">
                <a:solidFill>
                  <a:schemeClr val="accent3">
                    <a:lumMod val="75000"/>
                  </a:schemeClr>
                </a:solidFill>
              </a:rPr>
              <a:t> 5, 2 (2017). https://doi.org/10.1186/s40494-016-0114-1</a:t>
            </a:r>
          </a:p>
          <a:p>
            <a:pPr>
              <a:lnSpc>
                <a:spcPct val="110000"/>
              </a:lnSpc>
              <a:spcBef>
                <a:spcPts val="0"/>
              </a:spcBef>
              <a:buFont typeface="Wingdings" panose="05000000000000000000" pitchFamily="2" charset="2"/>
              <a:buChar char="q"/>
            </a:pPr>
            <a:r>
              <a:rPr lang="en-US" sz="2400" dirty="0">
                <a:solidFill>
                  <a:schemeClr val="accent3">
                    <a:lumMod val="75000"/>
                  </a:schemeClr>
                </a:solidFill>
              </a:rPr>
              <a:t>Jenner, M.S.R. (2011). Follow Your Nose? Smell, Smelling, and Their Histories. </a:t>
            </a:r>
            <a:r>
              <a:rPr lang="en-US" sz="2400" i="1" dirty="0">
                <a:solidFill>
                  <a:schemeClr val="accent3">
                    <a:lumMod val="75000"/>
                  </a:schemeClr>
                </a:solidFill>
              </a:rPr>
              <a:t>The American Historical Review</a:t>
            </a:r>
            <a:r>
              <a:rPr lang="en-US" sz="2400" dirty="0">
                <a:solidFill>
                  <a:schemeClr val="accent3">
                    <a:lumMod val="75000"/>
                  </a:schemeClr>
                </a:solidFill>
              </a:rPr>
              <a:t>, </a:t>
            </a:r>
            <a:r>
              <a:rPr lang="en-US" sz="2400" i="1" dirty="0">
                <a:solidFill>
                  <a:schemeClr val="accent3">
                    <a:lumMod val="75000"/>
                  </a:schemeClr>
                </a:solidFill>
              </a:rPr>
              <a:t>116</a:t>
            </a:r>
            <a:r>
              <a:rPr lang="en-US" sz="2400" dirty="0">
                <a:solidFill>
                  <a:schemeClr val="accent3">
                    <a:lumMod val="75000"/>
                  </a:schemeClr>
                </a:solidFill>
              </a:rPr>
              <a:t>(2), 335–351. </a:t>
            </a:r>
            <a:r>
              <a:rPr lang="en-US" sz="2400" dirty="0">
                <a:solidFill>
                  <a:schemeClr val="accent3">
                    <a:lumMod val="75000"/>
                  </a:schemeClr>
                </a:solidFill>
                <a:hlinkClick r:id="rId2">
                  <a:extLst>
                    <a:ext uri="{A12FA001-AC4F-418D-AE19-62706E023703}">
                      <ahyp:hlinkClr xmlns:ahyp="http://schemas.microsoft.com/office/drawing/2018/hyperlinkcolor" val="tx"/>
                    </a:ext>
                  </a:extLst>
                </a:hlinkClick>
              </a:rPr>
              <a:t>http://www.jstor.org/stable/23307699</a:t>
            </a:r>
            <a:endParaRPr lang="en-US" sz="2400" dirty="0">
              <a:solidFill>
                <a:schemeClr val="accent3">
                  <a:lumMod val="75000"/>
                </a:schemeClr>
              </a:solidFill>
            </a:endParaRPr>
          </a:p>
          <a:p>
            <a:pPr>
              <a:lnSpc>
                <a:spcPct val="110000"/>
              </a:lnSpc>
              <a:spcBef>
                <a:spcPts val="0"/>
              </a:spcBef>
              <a:buFont typeface="Wingdings" panose="05000000000000000000" pitchFamily="2" charset="2"/>
              <a:buChar char="q"/>
            </a:pPr>
            <a:r>
              <a:rPr lang="de-DE" sz="2400" dirty="0">
                <a:solidFill>
                  <a:schemeClr val="accent3">
                    <a:lumMod val="75000"/>
                  </a:schemeClr>
                </a:solidFill>
              </a:rPr>
              <a:t>Herz, R.S. (2002, 11 Nov). </a:t>
            </a:r>
            <a:r>
              <a:rPr lang="en-US" sz="2400" dirty="0">
                <a:solidFill>
                  <a:schemeClr val="accent3">
                    <a:lumMod val="75000"/>
                  </a:schemeClr>
                </a:solidFill>
              </a:rPr>
              <a:t>Do scents affect people's moods or work performance?</a:t>
            </a:r>
            <a:r>
              <a:rPr lang="de-DE" sz="2400" dirty="0">
                <a:solidFill>
                  <a:schemeClr val="accent3">
                    <a:lumMod val="75000"/>
                  </a:schemeClr>
                </a:solidFill>
              </a:rPr>
              <a:t> </a:t>
            </a:r>
            <a:r>
              <a:rPr lang="de-DE" sz="2400" i="1" dirty="0">
                <a:solidFill>
                  <a:schemeClr val="accent3">
                    <a:lumMod val="75000"/>
                  </a:schemeClr>
                </a:solidFill>
              </a:rPr>
              <a:t>Scientific American</a:t>
            </a:r>
            <a:r>
              <a:rPr lang="de-DE" sz="2400" dirty="0">
                <a:solidFill>
                  <a:schemeClr val="accent3">
                    <a:lumMod val="75000"/>
                  </a:schemeClr>
                </a:solidFill>
              </a:rPr>
              <a:t>.  </a:t>
            </a:r>
            <a:r>
              <a:rPr lang="de-DE" sz="2400" dirty="0">
                <a:solidFill>
                  <a:schemeClr val="accent3">
                    <a:lumMod val="75000"/>
                  </a:schemeClr>
                </a:solidFill>
                <a:hlinkClick r:id="rId3">
                  <a:extLst>
                    <a:ext uri="{A12FA001-AC4F-418D-AE19-62706E023703}">
                      <ahyp:hlinkClr xmlns:ahyp="http://schemas.microsoft.com/office/drawing/2018/hyperlinkcolor" val="tx"/>
                    </a:ext>
                  </a:extLst>
                </a:hlinkClick>
              </a:rPr>
              <a:t>https://www.scientificamerican.com/article/do-scents-affect-peoples/</a:t>
            </a:r>
            <a:endParaRPr lang="de-DE" sz="2400" dirty="0">
              <a:solidFill>
                <a:schemeClr val="accent3">
                  <a:lumMod val="75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924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D0FF2-7EA6-92E7-8058-8A3CD3DBFE04}"/>
              </a:ext>
            </a:extLst>
          </p:cNvPr>
          <p:cNvSpPr>
            <a:spLocks noGrp="1"/>
          </p:cNvSpPr>
          <p:nvPr>
            <p:ph type="title"/>
          </p:nvPr>
        </p:nvSpPr>
        <p:spPr>
          <a:xfrm>
            <a:off x="831850" y="1391686"/>
            <a:ext cx="10515600" cy="2852737"/>
          </a:xfrm>
        </p:spPr>
        <p:txBody>
          <a:bodyPr/>
          <a:lstStyle/>
          <a:p>
            <a:r>
              <a:rPr lang="en-US" b="1" dirty="0">
                <a:solidFill>
                  <a:schemeClr val="tx1">
                    <a:lumMod val="50000"/>
                  </a:schemeClr>
                </a:solidFill>
              </a:rPr>
              <a:t>Day 2: Experiencing smell of Uzbekistan</a:t>
            </a:r>
          </a:p>
        </p:txBody>
      </p:sp>
      <p:sp>
        <p:nvSpPr>
          <p:cNvPr id="6" name="Text Placeholder 5">
            <a:extLst>
              <a:ext uri="{FF2B5EF4-FFF2-40B4-BE49-F238E27FC236}">
                <a16:creationId xmlns:a16="http://schemas.microsoft.com/office/drawing/2014/main" id="{46B4B318-B811-AECC-4618-88E6CC42E8B6}"/>
              </a:ext>
            </a:extLst>
          </p:cNvPr>
          <p:cNvSpPr>
            <a:spLocks noGrp="1"/>
          </p:cNvSpPr>
          <p:nvPr>
            <p:ph type="body" idx="1"/>
          </p:nvPr>
        </p:nvSpPr>
        <p:spPr>
          <a:xfrm>
            <a:off x="831850" y="4244423"/>
            <a:ext cx="10515600" cy="1845227"/>
          </a:xfrm>
        </p:spPr>
        <p:txBody>
          <a:bodyPr>
            <a:normAutofit fontScale="92500" lnSpcReduction="20000"/>
          </a:bodyPr>
          <a:lstStyle/>
          <a:p>
            <a:r>
              <a:rPr lang="en-US" dirty="0">
                <a:solidFill>
                  <a:schemeClr val="tx2">
                    <a:lumMod val="50000"/>
                  </a:schemeClr>
                </a:solidFill>
              </a:rPr>
              <a:t>Objectives:</a:t>
            </a:r>
          </a:p>
          <a:p>
            <a:r>
              <a:rPr lang="en-US" dirty="0">
                <a:solidFill>
                  <a:schemeClr val="tx2">
                    <a:lumMod val="50000"/>
                  </a:schemeClr>
                </a:solidFill>
              </a:rPr>
              <a:t>Review role of smell in understanding or accessing culture</a:t>
            </a:r>
          </a:p>
          <a:p>
            <a:r>
              <a:rPr lang="en-US" dirty="0">
                <a:solidFill>
                  <a:schemeClr val="tx2">
                    <a:lumMod val="50000"/>
                  </a:schemeClr>
                </a:solidFill>
              </a:rPr>
              <a:t>Describe a smell experience</a:t>
            </a:r>
          </a:p>
          <a:p>
            <a:r>
              <a:rPr lang="en-US" dirty="0">
                <a:solidFill>
                  <a:schemeClr val="tx2">
                    <a:lumMod val="50000"/>
                  </a:schemeClr>
                </a:solidFill>
              </a:rPr>
              <a:t>Identify key spices and herbs of Uzbekistan </a:t>
            </a:r>
          </a:p>
          <a:p>
            <a:r>
              <a:rPr lang="en-US" dirty="0">
                <a:solidFill>
                  <a:schemeClr val="tx2">
                    <a:lumMod val="50000"/>
                  </a:schemeClr>
                </a:solidFill>
              </a:rPr>
              <a:t>Introduce role of spices in historical trade in Central Asia/Silk Road</a:t>
            </a:r>
          </a:p>
        </p:txBody>
      </p:sp>
    </p:spTree>
    <p:extLst>
      <p:ext uri="{BB962C8B-B14F-4D97-AF65-F5344CB8AC3E}">
        <p14:creationId xmlns:p14="http://schemas.microsoft.com/office/powerpoint/2010/main" val="28196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3474-0FD7-801D-45A8-C990D884B1A2}"/>
              </a:ext>
            </a:extLst>
          </p:cNvPr>
          <p:cNvSpPr>
            <a:spLocks noGrp="1"/>
          </p:cNvSpPr>
          <p:nvPr>
            <p:ph type="title"/>
          </p:nvPr>
        </p:nvSpPr>
        <p:spPr>
          <a:xfrm>
            <a:off x="427383" y="367748"/>
            <a:ext cx="6629399" cy="1689652"/>
          </a:xfrm>
          <a:solidFill>
            <a:schemeClr val="bg1">
              <a:lumMod val="90000"/>
            </a:schemeClr>
          </a:solidFill>
        </p:spPr>
        <p:txBody>
          <a:bodyPr/>
          <a:lstStyle/>
          <a:p>
            <a:r>
              <a:rPr lang="en-US" b="1" dirty="0">
                <a:solidFill>
                  <a:schemeClr val="tx1">
                    <a:lumMod val="75000"/>
                  </a:schemeClr>
                </a:solidFill>
              </a:rPr>
              <a:t>Smells: Seasonings, Spices, Herbs</a:t>
            </a:r>
          </a:p>
        </p:txBody>
      </p:sp>
      <p:sp>
        <p:nvSpPr>
          <p:cNvPr id="4" name="Text Placeholder 3">
            <a:extLst>
              <a:ext uri="{FF2B5EF4-FFF2-40B4-BE49-F238E27FC236}">
                <a16:creationId xmlns:a16="http://schemas.microsoft.com/office/drawing/2014/main" id="{E7069123-E3A9-CA35-9BE9-F1CBE3ECC6F7}"/>
              </a:ext>
            </a:extLst>
          </p:cNvPr>
          <p:cNvSpPr>
            <a:spLocks noGrp="1"/>
          </p:cNvSpPr>
          <p:nvPr>
            <p:ph type="body" sz="half" idx="2"/>
          </p:nvPr>
        </p:nvSpPr>
        <p:spPr>
          <a:xfrm>
            <a:off x="427384" y="2057399"/>
            <a:ext cx="6629398" cy="4760195"/>
          </a:xfrm>
        </p:spPr>
        <p:txBody>
          <a:bodyPr>
            <a:noAutofit/>
          </a:bodyPr>
          <a:lstStyle/>
          <a:p>
            <a:r>
              <a:rPr lang="en-US" sz="1800" dirty="0">
                <a:solidFill>
                  <a:schemeClr val="accent6"/>
                </a:solidFill>
              </a:rPr>
              <a:t>Much of what we identify when it comes to smell is from food and cooking.</a:t>
            </a:r>
          </a:p>
          <a:p>
            <a:r>
              <a:rPr lang="en-US" sz="1800" dirty="0">
                <a:solidFill>
                  <a:schemeClr val="accent6"/>
                </a:solidFill>
              </a:rPr>
              <a:t>Why is this? (Refer back to homework readings)</a:t>
            </a:r>
          </a:p>
          <a:p>
            <a:r>
              <a:rPr lang="en-US" sz="1800" dirty="0">
                <a:solidFill>
                  <a:schemeClr val="accent6"/>
                </a:solidFill>
              </a:rPr>
              <a:t>Food is a necessity, and, in previous centuries, when weary travelers were looking for places to stay, most cultures took very seriously the idea of hospitality – providing shelter, food, and drink to a visitor with the idea that the hospitality is returned if they are ever in a similar position.</a:t>
            </a:r>
          </a:p>
          <a:p>
            <a:r>
              <a:rPr lang="en-US" sz="1800" dirty="0">
                <a:solidFill>
                  <a:schemeClr val="accent6"/>
                </a:solidFill>
              </a:rPr>
              <a:t>Food and cooking is also a popular way for cultures to communicate their welcome to visitors today. Cross-cultural experiences often begin with that. </a:t>
            </a:r>
          </a:p>
          <a:p>
            <a:r>
              <a:rPr lang="en-US" sz="1800" dirty="0">
                <a:solidFill>
                  <a:schemeClr val="accent6"/>
                </a:solidFill>
              </a:rPr>
              <a:t>What makes food unique to a culture or place (or even time) is the seasonings used in the cooking, whether those are herbs or spices. These also provide most of the scent (as well as flavor) of the food. </a:t>
            </a:r>
          </a:p>
          <a:p>
            <a:r>
              <a:rPr lang="en-US" sz="1800" dirty="0">
                <a:solidFill>
                  <a:schemeClr val="accent6"/>
                </a:solidFill>
              </a:rPr>
              <a:t>So spices and herbs play a very long and important role in our smell sensory experiences. </a:t>
            </a:r>
          </a:p>
        </p:txBody>
      </p:sp>
      <p:pic>
        <p:nvPicPr>
          <p:cNvPr id="6" name="Picture 5">
            <a:extLst>
              <a:ext uri="{FF2B5EF4-FFF2-40B4-BE49-F238E27FC236}">
                <a16:creationId xmlns:a16="http://schemas.microsoft.com/office/drawing/2014/main" id="{37534772-51D6-7067-8354-1FEFDBE96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717" y="178904"/>
            <a:ext cx="4086899" cy="6122504"/>
          </a:xfrm>
          <a:prstGeom prst="rect">
            <a:avLst/>
          </a:prstGeom>
          <a:effectLst>
            <a:innerShdw blurRad="114300">
              <a:prstClr val="black"/>
            </a:innerShdw>
          </a:effectLst>
        </p:spPr>
      </p:pic>
      <p:sp>
        <p:nvSpPr>
          <p:cNvPr id="7" name="TextBox 6">
            <a:extLst>
              <a:ext uri="{FF2B5EF4-FFF2-40B4-BE49-F238E27FC236}">
                <a16:creationId xmlns:a16="http://schemas.microsoft.com/office/drawing/2014/main" id="{5A0D4A61-2DE6-4851-8C21-2E900ECBBD9C}"/>
              </a:ext>
            </a:extLst>
          </p:cNvPr>
          <p:cNvSpPr txBox="1"/>
          <p:nvPr/>
        </p:nvSpPr>
        <p:spPr>
          <a:xfrm>
            <a:off x="7677717" y="6355930"/>
            <a:ext cx="4086899" cy="461665"/>
          </a:xfrm>
          <a:prstGeom prst="rect">
            <a:avLst/>
          </a:prstGeom>
          <a:noFill/>
        </p:spPr>
        <p:txBody>
          <a:bodyPr wrap="square" rtlCol="0">
            <a:spAutoFit/>
          </a:bodyPr>
          <a:lstStyle/>
          <a:p>
            <a:pPr algn="ctr"/>
            <a:r>
              <a:rPr lang="en-US" sz="1200" dirty="0">
                <a:solidFill>
                  <a:schemeClr val="accent4">
                    <a:lumMod val="25000"/>
                  </a:schemeClr>
                </a:solidFill>
              </a:rPr>
              <a:t>Artful display of spices in Uzbekistan market. Credit: Andrew </a:t>
            </a:r>
            <a:r>
              <a:rPr lang="en-US" sz="1200" dirty="0" err="1">
                <a:solidFill>
                  <a:schemeClr val="accent4">
                    <a:lumMod val="25000"/>
                  </a:schemeClr>
                </a:solidFill>
              </a:rPr>
              <a:t>Guier</a:t>
            </a:r>
            <a:endParaRPr lang="en-US" sz="1200" dirty="0">
              <a:solidFill>
                <a:schemeClr val="accent4">
                  <a:lumMod val="25000"/>
                </a:schemeClr>
              </a:solidFill>
            </a:endParaRPr>
          </a:p>
        </p:txBody>
      </p:sp>
    </p:spTree>
    <p:extLst>
      <p:ext uri="{BB962C8B-B14F-4D97-AF65-F5344CB8AC3E}">
        <p14:creationId xmlns:p14="http://schemas.microsoft.com/office/powerpoint/2010/main" val="16233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EE43B-BC73-F306-84A0-C84FC5B7D1D5}"/>
              </a:ext>
            </a:extLst>
          </p:cNvPr>
          <p:cNvSpPr>
            <a:spLocks noGrp="1"/>
          </p:cNvSpPr>
          <p:nvPr>
            <p:ph idx="1"/>
          </p:nvPr>
        </p:nvSpPr>
        <p:spPr>
          <a:xfrm>
            <a:off x="4283765" y="198782"/>
            <a:ext cx="7822095" cy="5858911"/>
          </a:xfrm>
        </p:spPr>
        <p:txBody>
          <a:bodyPr/>
          <a:lstStyle/>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Those innocent spice jars sitting in your cupboard don’t do much to reveal their incredible history. But did you know that nutmeg was once worth more by weight than gold? That in the 16th century, London dockworkers were paid their bonuses in cloves? That in 410 AD, when the Visigoths captured Rome, they demanded 3,000 pounds of peppercorns as ransom? (</a:t>
            </a:r>
            <a:r>
              <a:rPr lang="en-US" dirty="0">
                <a:hlinkClick r:id="rId2"/>
              </a:rPr>
              <a:t>https://silkroadspices.ca/pages/history-of-the-spice-trade</a:t>
            </a:r>
            <a:r>
              <a:rPr lang="en-US" dirty="0"/>
              <a:t>)</a:t>
            </a:r>
          </a:p>
        </p:txBody>
      </p:sp>
      <p:pic>
        <p:nvPicPr>
          <p:cNvPr id="5" name="Picture 4">
            <a:extLst>
              <a:ext uri="{FF2B5EF4-FFF2-40B4-BE49-F238E27FC236}">
                <a16:creationId xmlns:a16="http://schemas.microsoft.com/office/drawing/2014/main" id="{EBA6CE03-34AC-CCC3-D611-A9481A053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0" y="198781"/>
            <a:ext cx="3907161" cy="5858911"/>
          </a:xfrm>
          <a:prstGeom prst="rect">
            <a:avLst/>
          </a:prstGeom>
          <a:ln>
            <a:noFill/>
          </a:ln>
          <a:effectLst>
            <a:softEdge rad="112500"/>
          </a:effectLst>
        </p:spPr>
      </p:pic>
      <p:sp>
        <p:nvSpPr>
          <p:cNvPr id="6" name="TextBox 5">
            <a:extLst>
              <a:ext uri="{FF2B5EF4-FFF2-40B4-BE49-F238E27FC236}">
                <a16:creationId xmlns:a16="http://schemas.microsoft.com/office/drawing/2014/main" id="{D1D517A0-2A3C-C833-A23A-37291E1384E0}"/>
              </a:ext>
            </a:extLst>
          </p:cNvPr>
          <p:cNvSpPr txBox="1"/>
          <p:nvPr/>
        </p:nvSpPr>
        <p:spPr>
          <a:xfrm>
            <a:off x="86140" y="6057692"/>
            <a:ext cx="4086899" cy="276999"/>
          </a:xfrm>
          <a:prstGeom prst="rect">
            <a:avLst/>
          </a:prstGeom>
          <a:noFill/>
        </p:spPr>
        <p:txBody>
          <a:bodyPr wrap="square" rtlCol="0">
            <a:spAutoFit/>
          </a:bodyPr>
          <a:lstStyle/>
          <a:p>
            <a:pPr algn="ctr"/>
            <a:r>
              <a:rPr lang="en-US" sz="1200" dirty="0">
                <a:solidFill>
                  <a:schemeClr val="accent4">
                    <a:lumMod val="25000"/>
                  </a:schemeClr>
                </a:solidFill>
              </a:rPr>
              <a:t>Spice Bazaar. Bukhara. Uzbekistan Credit: Andrew </a:t>
            </a:r>
            <a:r>
              <a:rPr lang="en-US" sz="1200" dirty="0" err="1">
                <a:solidFill>
                  <a:schemeClr val="accent4">
                    <a:lumMod val="25000"/>
                  </a:schemeClr>
                </a:solidFill>
              </a:rPr>
              <a:t>Guier</a:t>
            </a:r>
            <a:endParaRPr lang="en-US" sz="1200" dirty="0">
              <a:solidFill>
                <a:schemeClr val="accent4">
                  <a:lumMod val="25000"/>
                </a:schemeClr>
              </a:solidFill>
            </a:endParaRPr>
          </a:p>
        </p:txBody>
      </p:sp>
    </p:spTree>
    <p:extLst>
      <p:ext uri="{BB962C8B-B14F-4D97-AF65-F5344CB8AC3E}">
        <p14:creationId xmlns:p14="http://schemas.microsoft.com/office/powerpoint/2010/main" val="159772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0FAF-EE06-595E-897B-A636571D40D5}"/>
              </a:ext>
            </a:extLst>
          </p:cNvPr>
          <p:cNvSpPr>
            <a:spLocks noGrp="1"/>
          </p:cNvSpPr>
          <p:nvPr>
            <p:ph type="title"/>
          </p:nvPr>
        </p:nvSpPr>
        <p:spPr>
          <a:xfrm>
            <a:off x="268357" y="149087"/>
            <a:ext cx="11648660" cy="974035"/>
          </a:xfrm>
          <a:solidFill>
            <a:schemeClr val="bg1">
              <a:lumMod val="90000"/>
            </a:schemeClr>
          </a:solidFill>
        </p:spPr>
        <p:txBody>
          <a:bodyPr/>
          <a:lstStyle/>
          <a:p>
            <a:r>
              <a:rPr lang="en-US" b="1" dirty="0"/>
              <a:t>Spices/Herbs: Historical Context</a:t>
            </a:r>
          </a:p>
        </p:txBody>
      </p:sp>
      <p:sp>
        <p:nvSpPr>
          <p:cNvPr id="3" name="Content Placeholder 2">
            <a:extLst>
              <a:ext uri="{FF2B5EF4-FFF2-40B4-BE49-F238E27FC236}">
                <a16:creationId xmlns:a16="http://schemas.microsoft.com/office/drawing/2014/main" id="{74E65BA7-CFAF-DF60-41F2-E949F818F8D9}"/>
              </a:ext>
            </a:extLst>
          </p:cNvPr>
          <p:cNvSpPr>
            <a:spLocks noGrp="1"/>
          </p:cNvSpPr>
          <p:nvPr>
            <p:ph idx="1"/>
          </p:nvPr>
        </p:nvSpPr>
        <p:spPr>
          <a:xfrm>
            <a:off x="268357" y="1242390"/>
            <a:ext cx="11648660" cy="5208105"/>
          </a:xfrm>
        </p:spPr>
        <p:txBody>
          <a:bodyPr/>
          <a:lstStyle/>
          <a:p>
            <a:pPr marL="0" indent="0" algn="ctr">
              <a:buNone/>
            </a:pPr>
            <a:r>
              <a:rPr lang="en-US" sz="2400" i="1" dirty="0">
                <a:solidFill>
                  <a:schemeClr val="bg2">
                    <a:lumMod val="75000"/>
                  </a:schemeClr>
                </a:solidFill>
                <a:latin typeface="charter"/>
              </a:rPr>
              <a:t>From the regal orange pistils of saffron to the warm, woody bark that rendered cinnamon, they made food memorable and delicious. The fact that they came from faraway places added value. Exotic spices evoke foreign lands and stir the imagination. When the nobility lavished them by the handful on their food, they might as well have been sprinkling their dishes with gold. (Daniel Patterson, “Spices, Culture, and the value of Cuisine”)</a:t>
            </a:r>
          </a:p>
          <a:p>
            <a:pPr marL="0" indent="0" algn="ctr">
              <a:buNone/>
            </a:pPr>
            <a:endParaRPr lang="en-US" sz="2400" i="1" dirty="0">
              <a:solidFill>
                <a:schemeClr val="bg2">
                  <a:lumMod val="75000"/>
                </a:schemeClr>
              </a:solidFill>
            </a:endParaRPr>
          </a:p>
          <a:p>
            <a:r>
              <a:rPr lang="en-US" b="0" i="0" dirty="0">
                <a:solidFill>
                  <a:srgbClr val="292929"/>
                </a:solidFill>
                <a:effectLst/>
                <a:latin typeface="charter"/>
              </a:rPr>
              <a:t>It’s hard to imagine, but spices have played an enormous role in global history. Central to almost all aspects of life: </a:t>
            </a:r>
          </a:p>
          <a:p>
            <a:r>
              <a:rPr lang="en-US" b="0" i="0" dirty="0">
                <a:solidFill>
                  <a:srgbClr val="292929"/>
                </a:solidFill>
                <a:effectLst/>
                <a:latin typeface="charter"/>
              </a:rPr>
              <a:t>health/medicine, </a:t>
            </a:r>
          </a:p>
          <a:p>
            <a:r>
              <a:rPr lang="en-US" b="0" i="0" dirty="0">
                <a:solidFill>
                  <a:srgbClr val="292929"/>
                </a:solidFill>
                <a:effectLst/>
                <a:latin typeface="charter"/>
              </a:rPr>
              <a:t>beauty (cosmetics and perfume and dyes), </a:t>
            </a:r>
          </a:p>
          <a:p>
            <a:r>
              <a:rPr lang="en-US" b="0" i="0" dirty="0">
                <a:solidFill>
                  <a:srgbClr val="292929"/>
                </a:solidFill>
                <a:effectLst/>
                <a:latin typeface="charter"/>
              </a:rPr>
              <a:t>spiritual (incense for example), </a:t>
            </a:r>
          </a:p>
          <a:p>
            <a:r>
              <a:rPr lang="en-US" b="0" i="0" dirty="0">
                <a:solidFill>
                  <a:srgbClr val="292929"/>
                </a:solidFill>
                <a:effectLst/>
                <a:latin typeface="charter"/>
              </a:rPr>
              <a:t>and in food/cooking. </a:t>
            </a:r>
          </a:p>
          <a:p>
            <a:endParaRPr lang="en-US" dirty="0"/>
          </a:p>
        </p:txBody>
      </p:sp>
    </p:spTree>
    <p:extLst>
      <p:ext uri="{BB962C8B-B14F-4D97-AF65-F5344CB8AC3E}">
        <p14:creationId xmlns:p14="http://schemas.microsoft.com/office/powerpoint/2010/main" val="110289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2D0B-6385-99C8-90BA-A3585A93DEC6}"/>
              </a:ext>
            </a:extLst>
          </p:cNvPr>
          <p:cNvSpPr>
            <a:spLocks noGrp="1"/>
          </p:cNvSpPr>
          <p:nvPr>
            <p:ph type="title"/>
          </p:nvPr>
        </p:nvSpPr>
        <p:spPr>
          <a:xfrm>
            <a:off x="304800" y="152744"/>
            <a:ext cx="11582400" cy="1325563"/>
          </a:xfrm>
          <a:solidFill>
            <a:schemeClr val="bg1">
              <a:lumMod val="90000"/>
            </a:schemeClr>
          </a:solidFill>
        </p:spPr>
        <p:txBody>
          <a:bodyPr/>
          <a:lstStyle/>
          <a:p>
            <a:r>
              <a:rPr lang="en-US" b="1" dirty="0"/>
              <a:t>Spice trade: A long history </a:t>
            </a:r>
          </a:p>
        </p:txBody>
      </p:sp>
      <p:sp>
        <p:nvSpPr>
          <p:cNvPr id="3" name="Content Placeholder 2">
            <a:extLst>
              <a:ext uri="{FF2B5EF4-FFF2-40B4-BE49-F238E27FC236}">
                <a16:creationId xmlns:a16="http://schemas.microsoft.com/office/drawing/2014/main" id="{7C58827C-522C-6D0F-44D2-958443004682}"/>
              </a:ext>
            </a:extLst>
          </p:cNvPr>
          <p:cNvSpPr>
            <a:spLocks noGrp="1"/>
          </p:cNvSpPr>
          <p:nvPr>
            <p:ph idx="1"/>
          </p:nvPr>
        </p:nvSpPr>
        <p:spPr>
          <a:xfrm>
            <a:off x="838200" y="1461052"/>
            <a:ext cx="11049000" cy="5031823"/>
          </a:xfrm>
        </p:spPr>
        <p:txBody>
          <a:bodyPr>
            <a:normAutofit/>
          </a:bodyPr>
          <a:lstStyle/>
          <a:p>
            <a:r>
              <a:rPr lang="en-US" dirty="0">
                <a:solidFill>
                  <a:schemeClr val="bg1">
                    <a:lumMod val="25000"/>
                  </a:schemeClr>
                </a:solidFill>
              </a:rPr>
              <a:t>Over 4,000 years ago, traders from China, Central Asia, the Middle East, and Eurasia established trade of many resources. One of the most costly and dear resources was spice. </a:t>
            </a:r>
          </a:p>
          <a:p>
            <a:r>
              <a:rPr lang="en-US" dirty="0">
                <a:solidFill>
                  <a:schemeClr val="bg1">
                    <a:lumMod val="25000"/>
                  </a:schemeClr>
                </a:solidFill>
              </a:rPr>
              <a:t>The value of the spices were extraordinarily high and were sometimes desired over money.</a:t>
            </a:r>
          </a:p>
          <a:p>
            <a:r>
              <a:rPr lang="en-US" dirty="0">
                <a:solidFill>
                  <a:schemeClr val="bg1">
                    <a:lumMod val="25000"/>
                  </a:schemeClr>
                </a:solidFill>
              </a:rPr>
              <a:t>Most of this trade happened along what is referred to as the Silk Road, which was comprised of several “roads” or routes from China to Greece/Rome.</a:t>
            </a:r>
          </a:p>
          <a:p>
            <a:r>
              <a:rPr lang="en-US" dirty="0">
                <a:solidFill>
                  <a:schemeClr val="bg1">
                    <a:lumMod val="25000"/>
                  </a:schemeClr>
                </a:solidFill>
              </a:rPr>
              <a:t>Central Asia played an important role in this trade route as the center point, hosting many of the trade bazaars. </a:t>
            </a:r>
          </a:p>
          <a:p>
            <a:r>
              <a:rPr lang="en-US" dirty="0">
                <a:solidFill>
                  <a:schemeClr val="bg1">
                    <a:lumMod val="25000"/>
                  </a:schemeClr>
                </a:solidFill>
              </a:rPr>
              <a:t>Uzbekistan (particularly Samarkand and Bukhara) played key roles. </a:t>
            </a:r>
          </a:p>
        </p:txBody>
      </p:sp>
    </p:spTree>
    <p:extLst>
      <p:ext uri="{BB962C8B-B14F-4D97-AF65-F5344CB8AC3E}">
        <p14:creationId xmlns:p14="http://schemas.microsoft.com/office/powerpoint/2010/main" val="380124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59261-81AF-F12D-6BBE-582450F76667}"/>
              </a:ext>
            </a:extLst>
          </p:cNvPr>
          <p:cNvSpPr>
            <a:spLocks noGrp="1"/>
          </p:cNvSpPr>
          <p:nvPr>
            <p:ph type="title"/>
          </p:nvPr>
        </p:nvSpPr>
        <p:spPr>
          <a:xfrm>
            <a:off x="427383" y="365125"/>
            <a:ext cx="11380303" cy="897145"/>
          </a:xfrm>
        </p:spPr>
        <p:txBody>
          <a:bodyPr/>
          <a:lstStyle/>
          <a:p>
            <a:pPr algn="ctr"/>
            <a:r>
              <a:rPr lang="en-US" b="1" dirty="0">
                <a:solidFill>
                  <a:schemeClr val="tx1">
                    <a:lumMod val="50000"/>
                  </a:schemeClr>
                </a:solidFill>
              </a:rPr>
              <a:t>Map of the Silk Road Trade Routes</a:t>
            </a:r>
          </a:p>
        </p:txBody>
      </p:sp>
      <p:pic>
        <p:nvPicPr>
          <p:cNvPr id="6" name="Picture 5">
            <a:extLst>
              <a:ext uri="{FF2B5EF4-FFF2-40B4-BE49-F238E27FC236}">
                <a16:creationId xmlns:a16="http://schemas.microsoft.com/office/drawing/2014/main" id="{EE8678EB-AC23-7CC1-BA32-9552BC92E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944" y="1262270"/>
            <a:ext cx="7713179" cy="5134774"/>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96638C7-5679-3E99-160A-C0B1A97C997D}"/>
                  </a:ext>
                </a:extLst>
              </p14:cNvPr>
              <p14:cNvContentPartPr/>
              <p14:nvPr/>
            </p14:nvContentPartPr>
            <p14:xfrm>
              <a:off x="6231146" y="2419012"/>
              <a:ext cx="169560" cy="403560"/>
            </p14:xfrm>
          </p:contentPart>
        </mc:Choice>
        <mc:Fallback xmlns="">
          <p:pic>
            <p:nvPicPr>
              <p:cNvPr id="7" name="Ink 6">
                <a:extLst>
                  <a:ext uri="{FF2B5EF4-FFF2-40B4-BE49-F238E27FC236}">
                    <a16:creationId xmlns:a16="http://schemas.microsoft.com/office/drawing/2014/main" id="{896638C7-5679-3E99-160A-C0B1A97C997D}"/>
                  </a:ext>
                </a:extLst>
              </p:cNvPr>
              <p:cNvPicPr/>
              <p:nvPr/>
            </p:nvPicPr>
            <p:blipFill>
              <a:blip r:embed="rId5"/>
              <a:stretch>
                <a:fillRect/>
              </a:stretch>
            </p:blipFill>
            <p:spPr>
              <a:xfrm>
                <a:off x="6213506" y="2401012"/>
                <a:ext cx="205200" cy="439200"/>
              </a:xfrm>
              <a:prstGeom prst="rect">
                <a:avLst/>
              </a:prstGeom>
            </p:spPr>
          </p:pic>
        </mc:Fallback>
      </mc:AlternateContent>
    </p:spTree>
    <p:extLst>
      <p:ext uri="{BB962C8B-B14F-4D97-AF65-F5344CB8AC3E}">
        <p14:creationId xmlns:p14="http://schemas.microsoft.com/office/powerpoint/2010/main" val="74631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90C3-FF68-CA2A-5466-9759663A4350}"/>
              </a:ext>
            </a:extLst>
          </p:cNvPr>
          <p:cNvSpPr>
            <a:spLocks noGrp="1"/>
          </p:cNvSpPr>
          <p:nvPr>
            <p:ph type="title"/>
          </p:nvPr>
        </p:nvSpPr>
        <p:spPr>
          <a:xfrm>
            <a:off x="3243470" y="106709"/>
            <a:ext cx="5874026" cy="946840"/>
          </a:xfrm>
          <a:solidFill>
            <a:schemeClr val="accent1">
              <a:lumMod val="60000"/>
              <a:lumOff val="40000"/>
            </a:schemeClr>
          </a:solidFill>
        </p:spPr>
        <p:txBody>
          <a:bodyPr/>
          <a:lstStyle/>
          <a:p>
            <a:r>
              <a:rPr lang="en-US" b="1" dirty="0">
                <a:solidFill>
                  <a:schemeClr val="accent6"/>
                </a:solidFill>
              </a:rPr>
              <a:t>A little about Uzbekistan</a:t>
            </a:r>
          </a:p>
        </p:txBody>
      </p:sp>
      <p:sp>
        <p:nvSpPr>
          <p:cNvPr id="3" name="Content Placeholder 2">
            <a:extLst>
              <a:ext uri="{FF2B5EF4-FFF2-40B4-BE49-F238E27FC236}">
                <a16:creationId xmlns:a16="http://schemas.microsoft.com/office/drawing/2014/main" id="{3C6ABD98-4005-91BD-443D-7B1FB6D80B63}"/>
              </a:ext>
            </a:extLst>
          </p:cNvPr>
          <p:cNvSpPr>
            <a:spLocks noGrp="1"/>
          </p:cNvSpPr>
          <p:nvPr>
            <p:ph idx="1"/>
          </p:nvPr>
        </p:nvSpPr>
        <p:spPr>
          <a:xfrm>
            <a:off x="5355327" y="1253330"/>
            <a:ext cx="6619875" cy="5001561"/>
          </a:xfrm>
        </p:spPr>
        <p:txBody>
          <a:bodyPr>
            <a:normAutofit lnSpcReduction="10000"/>
          </a:bodyPr>
          <a:lstStyle/>
          <a:p>
            <a:r>
              <a:rPr lang="en-US" dirty="0"/>
              <a:t>A former country in the Soviet Union, Uzbekistan establish its new Republic in 1991.</a:t>
            </a:r>
          </a:p>
          <a:p>
            <a:r>
              <a:rPr lang="en-US" dirty="0"/>
              <a:t>Considered part of Central Asia, it is an ethnically and linguistically diverse country with an ancient history (Official languages include Uzbek, Tajik (a form of Persian), Russian, and English)</a:t>
            </a:r>
          </a:p>
          <a:p>
            <a:r>
              <a:rPr lang="en-US" dirty="0"/>
              <a:t>Known for its mosques, madrassas, and minarets as well as its hospitality</a:t>
            </a:r>
          </a:p>
          <a:p>
            <a:r>
              <a:rPr lang="en-US" dirty="0"/>
              <a:t>Music in Uzbekistan: </a:t>
            </a:r>
            <a:r>
              <a:rPr lang="en-US" dirty="0">
                <a:hlinkClick r:id="rId2"/>
              </a:rPr>
              <a:t>https://youtu.be/-Sfdw3GjgFU</a:t>
            </a:r>
            <a:r>
              <a:rPr lang="en-US" dirty="0"/>
              <a:t> </a:t>
            </a:r>
          </a:p>
        </p:txBody>
      </p:sp>
      <p:pic>
        <p:nvPicPr>
          <p:cNvPr id="5" name="Picture 4">
            <a:extLst>
              <a:ext uri="{FF2B5EF4-FFF2-40B4-BE49-F238E27FC236}">
                <a16:creationId xmlns:a16="http://schemas.microsoft.com/office/drawing/2014/main" id="{1DF8D80A-7D06-8CDC-BF97-6DCE32F5E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97" y="106708"/>
            <a:ext cx="2942190" cy="1908732"/>
          </a:xfrm>
          <a:prstGeom prst="rect">
            <a:avLst/>
          </a:prstGeom>
        </p:spPr>
      </p:pic>
      <p:pic>
        <p:nvPicPr>
          <p:cNvPr id="7" name="Picture 6">
            <a:extLst>
              <a:ext uri="{FF2B5EF4-FFF2-40B4-BE49-F238E27FC236}">
                <a16:creationId xmlns:a16="http://schemas.microsoft.com/office/drawing/2014/main" id="{F27CBF29-AB7C-BDE8-37A3-F83A0A0D7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97" y="2080799"/>
            <a:ext cx="4924425" cy="4543425"/>
          </a:xfrm>
          <a:prstGeom prst="rect">
            <a:avLst/>
          </a:prstGeom>
        </p:spPr>
      </p:pic>
      <p:sp>
        <p:nvSpPr>
          <p:cNvPr id="9" name="TextBox 8">
            <a:extLst>
              <a:ext uri="{FF2B5EF4-FFF2-40B4-BE49-F238E27FC236}">
                <a16:creationId xmlns:a16="http://schemas.microsoft.com/office/drawing/2014/main" id="{8427CC7E-D393-354A-D4D4-A5D3FF88F409}"/>
              </a:ext>
            </a:extLst>
          </p:cNvPr>
          <p:cNvSpPr txBox="1"/>
          <p:nvPr/>
        </p:nvSpPr>
        <p:spPr>
          <a:xfrm>
            <a:off x="5215558" y="6254892"/>
            <a:ext cx="2536963" cy="369332"/>
          </a:xfrm>
          <a:prstGeom prst="rect">
            <a:avLst/>
          </a:prstGeom>
          <a:noFill/>
        </p:spPr>
        <p:txBody>
          <a:bodyPr wrap="square">
            <a:spAutoFit/>
          </a:bodyPr>
          <a:lstStyle/>
          <a:p>
            <a:r>
              <a:rPr lang="en-US" dirty="0"/>
              <a:t>https://pin.it/3FHFTPm</a:t>
            </a:r>
          </a:p>
        </p:txBody>
      </p:sp>
    </p:spTree>
    <p:extLst>
      <p:ext uri="{BB962C8B-B14F-4D97-AF65-F5344CB8AC3E}">
        <p14:creationId xmlns:p14="http://schemas.microsoft.com/office/powerpoint/2010/main" val="165432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13FA-63A4-78C0-6823-C6187B45803C}"/>
              </a:ext>
            </a:extLst>
          </p:cNvPr>
          <p:cNvSpPr>
            <a:spLocks noGrp="1"/>
          </p:cNvSpPr>
          <p:nvPr>
            <p:ph type="title"/>
          </p:nvPr>
        </p:nvSpPr>
        <p:spPr/>
        <p:txBody>
          <a:bodyPr/>
          <a:lstStyle/>
          <a:p>
            <a:r>
              <a:rPr lang="en-US" dirty="0">
                <a:solidFill>
                  <a:schemeClr val="accent5">
                    <a:lumMod val="25000"/>
                  </a:schemeClr>
                </a:solidFill>
              </a:rPr>
              <a:t>Hidden Slide to students: List of smells</a:t>
            </a:r>
          </a:p>
        </p:txBody>
      </p:sp>
      <p:sp>
        <p:nvSpPr>
          <p:cNvPr id="3" name="Content Placeholder 2">
            <a:extLst>
              <a:ext uri="{FF2B5EF4-FFF2-40B4-BE49-F238E27FC236}">
                <a16:creationId xmlns:a16="http://schemas.microsoft.com/office/drawing/2014/main" id="{33FA5F72-1E63-A94C-153A-52C721D767C4}"/>
              </a:ext>
            </a:extLst>
          </p:cNvPr>
          <p:cNvSpPr>
            <a:spLocks noGrp="1"/>
          </p:cNvSpPr>
          <p:nvPr>
            <p:ph idx="1"/>
          </p:nvPr>
        </p:nvSpPr>
        <p:spPr/>
        <p:txBody>
          <a:bodyPr/>
          <a:lstStyle/>
          <a:p>
            <a:r>
              <a:rPr lang="en-US" dirty="0">
                <a:solidFill>
                  <a:schemeClr val="accent5">
                    <a:lumMod val="25000"/>
                  </a:schemeClr>
                </a:solidFill>
              </a:rPr>
              <a:t>Mark the envelopes with a letter or number so that students do not have the name of the item they are smelling. </a:t>
            </a:r>
          </a:p>
          <a:p>
            <a:r>
              <a:rPr lang="en-US" dirty="0">
                <a:solidFill>
                  <a:schemeClr val="accent5">
                    <a:lumMod val="25000"/>
                  </a:schemeClr>
                </a:solidFill>
              </a:rPr>
              <a:t>After the class discussion and seeing if students can identify any of the items correctly, provide a “key” for the envelopes</a:t>
            </a:r>
          </a:p>
        </p:txBody>
      </p:sp>
    </p:spTree>
    <p:extLst>
      <p:ext uri="{BB962C8B-B14F-4D97-AF65-F5344CB8AC3E}">
        <p14:creationId xmlns:p14="http://schemas.microsoft.com/office/powerpoint/2010/main" val="11618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629C-5D3F-7590-47A3-6D3972DD4B98}"/>
              </a:ext>
            </a:extLst>
          </p:cNvPr>
          <p:cNvSpPr>
            <a:spLocks noGrp="1"/>
          </p:cNvSpPr>
          <p:nvPr>
            <p:ph type="title"/>
          </p:nvPr>
        </p:nvSpPr>
        <p:spPr>
          <a:xfrm>
            <a:off x="271670" y="0"/>
            <a:ext cx="11648660" cy="1192696"/>
          </a:xfrm>
        </p:spPr>
        <p:txBody>
          <a:bodyPr/>
          <a:lstStyle/>
          <a:p>
            <a:r>
              <a:rPr lang="en-US" b="1" dirty="0">
                <a:solidFill>
                  <a:schemeClr val="bg1"/>
                </a:solidFill>
              </a:rPr>
              <a:t>Activity: Smell Experience of Uzbekistan</a:t>
            </a:r>
          </a:p>
        </p:txBody>
      </p:sp>
      <p:sp>
        <p:nvSpPr>
          <p:cNvPr id="3" name="Content Placeholder 2">
            <a:extLst>
              <a:ext uri="{FF2B5EF4-FFF2-40B4-BE49-F238E27FC236}">
                <a16:creationId xmlns:a16="http://schemas.microsoft.com/office/drawing/2014/main" id="{206DEFDC-8538-D983-DC3E-00380BC4AC0C}"/>
              </a:ext>
            </a:extLst>
          </p:cNvPr>
          <p:cNvSpPr>
            <a:spLocks noGrp="1"/>
          </p:cNvSpPr>
          <p:nvPr>
            <p:ph idx="1"/>
          </p:nvPr>
        </p:nvSpPr>
        <p:spPr>
          <a:xfrm>
            <a:off x="198783" y="1361662"/>
            <a:ext cx="11794434" cy="5178286"/>
          </a:xfrm>
        </p:spPr>
        <p:txBody>
          <a:bodyPr/>
          <a:lstStyle/>
          <a:p>
            <a:pPr marL="0" indent="0">
              <a:buNone/>
            </a:pPr>
            <a:r>
              <a:rPr lang="en-US" b="1" dirty="0">
                <a:solidFill>
                  <a:schemeClr val="bg2">
                    <a:lumMod val="20000"/>
                    <a:lumOff val="80000"/>
                  </a:schemeClr>
                </a:solidFill>
              </a:rPr>
              <a:t>(20 mins) Part 1: Smell Experience</a:t>
            </a:r>
          </a:p>
          <a:p>
            <a:r>
              <a:rPr lang="en-US" dirty="0">
                <a:solidFill>
                  <a:schemeClr val="accent6"/>
                </a:solidFill>
              </a:rPr>
              <a:t>At your table, you will find unlabeled envelopes of different spices and herbs from Uzbekistan. </a:t>
            </a:r>
          </a:p>
          <a:p>
            <a:r>
              <a:rPr lang="en-US" dirty="0">
                <a:solidFill>
                  <a:schemeClr val="accent6"/>
                </a:solidFill>
              </a:rPr>
              <a:t>On your own, take an envelope and carefully smell the contents. Take your time, you can close your eyes, and even smell it multiple times.</a:t>
            </a:r>
          </a:p>
          <a:p>
            <a:r>
              <a:rPr lang="en-US" dirty="0">
                <a:solidFill>
                  <a:schemeClr val="accent6"/>
                </a:solidFill>
              </a:rPr>
              <a:t>Record your impressions: can you identify the spice/herb? What does it smell like? What does it remind you of? Is it pleasant? Why or why not? What other impressions does it make on you? </a:t>
            </a:r>
          </a:p>
          <a:p>
            <a:r>
              <a:rPr lang="en-US" dirty="0">
                <a:solidFill>
                  <a:schemeClr val="accent6"/>
                </a:solidFill>
              </a:rPr>
              <a:t>After you finish one envelope, you can begin the next. You may choose to smell the coffee envelope in-between to “clear” your nose. </a:t>
            </a:r>
          </a:p>
          <a:p>
            <a:pPr marL="0" indent="0">
              <a:buNone/>
            </a:pPr>
            <a:r>
              <a:rPr lang="en-US" dirty="0">
                <a:solidFill>
                  <a:schemeClr val="accent6"/>
                </a:solidFill>
              </a:rPr>
              <a:t>(</a:t>
            </a:r>
            <a:r>
              <a:rPr lang="en-US" dirty="0">
                <a:solidFill>
                  <a:schemeClr val="bg2">
                    <a:lumMod val="20000"/>
                    <a:lumOff val="80000"/>
                  </a:schemeClr>
                </a:solidFill>
              </a:rPr>
              <a:t>20 mins) Part 2: Class Discussion</a:t>
            </a:r>
          </a:p>
          <a:p>
            <a:pPr marL="0" indent="0">
              <a:buNone/>
            </a:pPr>
            <a:endParaRPr lang="en-US" dirty="0">
              <a:solidFill>
                <a:schemeClr val="accent6"/>
              </a:solidFill>
            </a:endParaRPr>
          </a:p>
        </p:txBody>
      </p:sp>
    </p:spTree>
    <p:extLst>
      <p:ext uri="{BB962C8B-B14F-4D97-AF65-F5344CB8AC3E}">
        <p14:creationId xmlns:p14="http://schemas.microsoft.com/office/powerpoint/2010/main" val="377884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D0FF2-7EA6-92E7-8058-8A3CD3DBFE04}"/>
              </a:ext>
            </a:extLst>
          </p:cNvPr>
          <p:cNvSpPr>
            <a:spLocks noGrp="1"/>
          </p:cNvSpPr>
          <p:nvPr>
            <p:ph type="title"/>
          </p:nvPr>
        </p:nvSpPr>
        <p:spPr>
          <a:xfrm>
            <a:off x="831850" y="1421296"/>
            <a:ext cx="10515600" cy="3141179"/>
          </a:xfrm>
        </p:spPr>
        <p:txBody>
          <a:bodyPr/>
          <a:lstStyle/>
          <a:p>
            <a:r>
              <a:rPr lang="en-US" b="1" dirty="0">
                <a:solidFill>
                  <a:schemeClr val="tx1">
                    <a:lumMod val="50000"/>
                  </a:schemeClr>
                </a:solidFill>
              </a:rPr>
              <a:t>Day 1: What’s that smell? The role of smell in history and culture</a:t>
            </a:r>
          </a:p>
        </p:txBody>
      </p:sp>
      <p:sp>
        <p:nvSpPr>
          <p:cNvPr id="6" name="Text Placeholder 5">
            <a:extLst>
              <a:ext uri="{FF2B5EF4-FFF2-40B4-BE49-F238E27FC236}">
                <a16:creationId xmlns:a16="http://schemas.microsoft.com/office/drawing/2014/main" id="{46B4B318-B811-AECC-4618-88E6CC42E8B6}"/>
              </a:ext>
            </a:extLst>
          </p:cNvPr>
          <p:cNvSpPr>
            <a:spLocks noGrp="1"/>
          </p:cNvSpPr>
          <p:nvPr>
            <p:ph type="body" idx="1"/>
          </p:nvPr>
        </p:nvSpPr>
        <p:spPr/>
        <p:txBody>
          <a:bodyPr>
            <a:normAutofit fontScale="92500" lnSpcReduction="20000"/>
          </a:bodyPr>
          <a:lstStyle/>
          <a:p>
            <a:r>
              <a:rPr lang="en-US" dirty="0">
                <a:solidFill>
                  <a:schemeClr val="tx2">
                    <a:lumMod val="50000"/>
                  </a:schemeClr>
                </a:solidFill>
              </a:rPr>
              <a:t>Objectives:</a:t>
            </a:r>
          </a:p>
          <a:p>
            <a:r>
              <a:rPr lang="en-US" dirty="0">
                <a:solidFill>
                  <a:schemeClr val="tx2">
                    <a:lumMod val="50000"/>
                  </a:schemeClr>
                </a:solidFill>
              </a:rPr>
              <a:t>Access prior knowledge of smell observation and connection to memory</a:t>
            </a:r>
          </a:p>
          <a:p>
            <a:r>
              <a:rPr lang="en-US" dirty="0">
                <a:solidFill>
                  <a:schemeClr val="tx2">
                    <a:lumMod val="50000"/>
                  </a:schemeClr>
                </a:solidFill>
              </a:rPr>
              <a:t>Identify role of smell in culture/memory</a:t>
            </a:r>
          </a:p>
          <a:p>
            <a:r>
              <a:rPr lang="en-US" dirty="0">
                <a:solidFill>
                  <a:schemeClr val="tx2">
                    <a:lumMod val="50000"/>
                  </a:schemeClr>
                </a:solidFill>
              </a:rPr>
              <a:t>Discuss and evaluate the concept of smell in culture </a:t>
            </a:r>
          </a:p>
        </p:txBody>
      </p:sp>
    </p:spTree>
    <p:extLst>
      <p:ext uri="{BB962C8B-B14F-4D97-AF65-F5344CB8AC3E}">
        <p14:creationId xmlns:p14="http://schemas.microsoft.com/office/powerpoint/2010/main" val="273709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21953-7900-5C8A-A4FC-EEE28CA82242}"/>
              </a:ext>
            </a:extLst>
          </p:cNvPr>
          <p:cNvSpPr>
            <a:spLocks noGrp="1"/>
          </p:cNvSpPr>
          <p:nvPr>
            <p:ph idx="1"/>
          </p:nvPr>
        </p:nvSpPr>
        <p:spPr>
          <a:xfrm>
            <a:off x="298174" y="198782"/>
            <a:ext cx="4810539" cy="6430617"/>
          </a:xfrm>
        </p:spPr>
        <p:txBody>
          <a:bodyPr>
            <a:normAutofit/>
          </a:bodyPr>
          <a:lstStyle/>
          <a:p>
            <a:pPr marL="0" indent="0" algn="l">
              <a:buNone/>
            </a:pPr>
            <a:r>
              <a:rPr lang="en-US" sz="3200" b="1" i="0" dirty="0">
                <a:solidFill>
                  <a:schemeClr val="bg2">
                    <a:lumMod val="75000"/>
                  </a:schemeClr>
                </a:solidFill>
                <a:effectLst/>
              </a:rPr>
              <a:t>Commonly used Uzbekistan Spices and </a:t>
            </a:r>
            <a:r>
              <a:rPr lang="en-US" sz="3200" b="1" dirty="0">
                <a:solidFill>
                  <a:schemeClr val="bg2">
                    <a:lumMod val="75000"/>
                  </a:schemeClr>
                </a:solidFill>
              </a:rPr>
              <a:t>Herbs</a:t>
            </a:r>
          </a:p>
          <a:p>
            <a:pPr marL="0" indent="0" algn="l">
              <a:buNone/>
            </a:pPr>
            <a:endParaRPr lang="en-US" sz="1400" b="0" i="0" dirty="0">
              <a:solidFill>
                <a:srgbClr val="333333"/>
              </a:solidFill>
              <a:effectLst/>
            </a:endParaRPr>
          </a:p>
          <a:p>
            <a:pPr marL="0" indent="0" algn="l">
              <a:buNone/>
            </a:pPr>
            <a:r>
              <a:rPr lang="en-US" sz="2400" b="0" i="0" dirty="0">
                <a:solidFill>
                  <a:srgbClr val="333333"/>
                </a:solidFill>
                <a:effectLst/>
              </a:rPr>
              <a:t>Spices include black pepper, </a:t>
            </a:r>
            <a:r>
              <a:rPr lang="en-US" sz="2400" dirty="0">
                <a:solidFill>
                  <a:srgbClr val="333333"/>
                </a:solidFill>
              </a:rPr>
              <a:t>black </a:t>
            </a:r>
            <a:r>
              <a:rPr lang="en-US" sz="2400" b="0" i="0" dirty="0">
                <a:solidFill>
                  <a:srgbClr val="333333"/>
                </a:solidFill>
                <a:effectLst/>
              </a:rPr>
              <a:t>cumin, barberries, coriander, bay leaf, and sesame seeds. </a:t>
            </a:r>
          </a:p>
          <a:p>
            <a:pPr marL="0" indent="0" algn="l">
              <a:buNone/>
            </a:pPr>
            <a:r>
              <a:rPr lang="en-US" sz="2400" b="0" i="0" dirty="0">
                <a:solidFill>
                  <a:srgbClr val="333333"/>
                </a:solidFill>
                <a:effectLst/>
              </a:rPr>
              <a:t>Herbs include cilantro (fresh coriander), dill, parsley, and basil. </a:t>
            </a:r>
          </a:p>
          <a:p>
            <a:pPr marL="0" indent="0" algn="l">
              <a:buNone/>
            </a:pPr>
            <a:r>
              <a:rPr lang="en-US" sz="2400" b="0" i="0" dirty="0">
                <a:solidFill>
                  <a:srgbClr val="333333"/>
                </a:solidFill>
                <a:effectLst/>
              </a:rPr>
              <a:t>Most spice mer</a:t>
            </a:r>
            <a:r>
              <a:rPr lang="en-US" sz="2400" dirty="0">
                <a:solidFill>
                  <a:srgbClr val="333333"/>
                </a:solidFill>
              </a:rPr>
              <a:t>chants create their own blends of mixed spices for specific dishes like </a:t>
            </a:r>
            <a:r>
              <a:rPr lang="en-US" sz="2400" dirty="0" err="1">
                <a:solidFill>
                  <a:srgbClr val="333333"/>
                </a:solidFill>
              </a:rPr>
              <a:t>Plov</a:t>
            </a:r>
            <a:r>
              <a:rPr lang="en-US" sz="2400" dirty="0">
                <a:solidFill>
                  <a:srgbClr val="333333"/>
                </a:solidFill>
              </a:rPr>
              <a:t> (Pilaf), kabobs, and even tea. </a:t>
            </a:r>
            <a:endParaRPr lang="en-US" sz="2400" b="0" i="0" dirty="0">
              <a:solidFill>
                <a:srgbClr val="333333"/>
              </a:solidFill>
              <a:effectLst/>
            </a:endParaRPr>
          </a:p>
          <a:p>
            <a:pPr marL="0" indent="0" algn="l">
              <a:buNone/>
            </a:pPr>
            <a:endParaRPr lang="en-US" sz="1600" dirty="0">
              <a:solidFill>
                <a:srgbClr val="333333"/>
              </a:solidFill>
            </a:endParaRPr>
          </a:p>
          <a:p>
            <a:pPr marL="0" indent="0" algn="l">
              <a:buNone/>
            </a:pPr>
            <a:endParaRPr lang="en-US" sz="1600" dirty="0">
              <a:solidFill>
                <a:srgbClr val="333333"/>
              </a:solidFill>
            </a:endParaRPr>
          </a:p>
          <a:p>
            <a:pPr marL="0" indent="0" algn="l">
              <a:buNone/>
            </a:pPr>
            <a:r>
              <a:rPr lang="en-US" sz="1200" b="0" i="0" dirty="0">
                <a:solidFill>
                  <a:srgbClr val="333333"/>
                </a:solidFill>
                <a:effectLst/>
              </a:rPr>
              <a:t>Image: Sample packet of spices from Bazaar in Tashkent, Uzbekistan</a:t>
            </a:r>
          </a:p>
          <a:p>
            <a:pPr marL="0" indent="0" algn="l">
              <a:buNone/>
            </a:pPr>
            <a:r>
              <a:rPr lang="en-US" sz="1200" dirty="0">
                <a:solidFill>
                  <a:srgbClr val="333333"/>
                </a:solidFill>
              </a:rPr>
              <a:t>Credit: Mickey Marsee</a:t>
            </a:r>
            <a:endParaRPr lang="en-US" sz="1200" b="0" i="0" dirty="0">
              <a:solidFill>
                <a:srgbClr val="333333"/>
              </a:solidFill>
              <a:effectLst/>
            </a:endParaRPr>
          </a:p>
          <a:p>
            <a:endParaRPr lang="en-US" sz="1400" dirty="0"/>
          </a:p>
        </p:txBody>
      </p:sp>
      <p:pic>
        <p:nvPicPr>
          <p:cNvPr id="4" name="Picture 3">
            <a:extLst>
              <a:ext uri="{FF2B5EF4-FFF2-40B4-BE49-F238E27FC236}">
                <a16:creationId xmlns:a16="http://schemas.microsoft.com/office/drawing/2014/main" id="{6FF513F9-AC1F-5298-5E0D-7CDA97C0611A}"/>
              </a:ext>
            </a:extLst>
          </p:cNvPr>
          <p:cNvPicPr>
            <a:picLocks noChangeAspect="1"/>
          </p:cNvPicPr>
          <p:nvPr/>
        </p:nvPicPr>
        <p:blipFill rotWithShape="1">
          <a:blip r:embed="rId2">
            <a:extLst>
              <a:ext uri="{28A0092B-C50C-407E-A947-70E740481C1C}">
                <a14:useLocalDpi xmlns:a14="http://schemas.microsoft.com/office/drawing/2010/main" val="0"/>
              </a:ext>
            </a:extLst>
          </a:blip>
          <a:srcRect l="11921" t="3333" r="17208" b="2898"/>
          <a:stretch/>
        </p:blipFill>
        <p:spPr>
          <a:xfrm>
            <a:off x="5413513" y="198781"/>
            <a:ext cx="6480313" cy="6430618"/>
          </a:xfrm>
          <a:prstGeom prst="rect">
            <a:avLst/>
          </a:prstGeom>
        </p:spPr>
      </p:pic>
    </p:spTree>
    <p:extLst>
      <p:ext uri="{BB962C8B-B14F-4D97-AF65-F5344CB8AC3E}">
        <p14:creationId xmlns:p14="http://schemas.microsoft.com/office/powerpoint/2010/main" val="69809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8A23-A804-D11D-2D77-9E9FA550A716}"/>
              </a:ext>
            </a:extLst>
          </p:cNvPr>
          <p:cNvSpPr>
            <a:spLocks noGrp="1"/>
          </p:cNvSpPr>
          <p:nvPr>
            <p:ph type="title"/>
          </p:nvPr>
        </p:nvSpPr>
        <p:spPr>
          <a:xfrm>
            <a:off x="185530" y="457200"/>
            <a:ext cx="4586495" cy="1600200"/>
          </a:xfrm>
        </p:spPr>
        <p:txBody>
          <a:bodyPr>
            <a:normAutofit/>
          </a:bodyPr>
          <a:lstStyle/>
          <a:p>
            <a:r>
              <a:rPr lang="en-US" sz="4800" b="1" dirty="0">
                <a:solidFill>
                  <a:schemeClr val="accent3">
                    <a:lumMod val="60000"/>
                    <a:lumOff val="40000"/>
                  </a:schemeClr>
                </a:solidFill>
              </a:rPr>
              <a:t>Visiting the Spice Bazaar</a:t>
            </a:r>
          </a:p>
        </p:txBody>
      </p:sp>
      <p:sp>
        <p:nvSpPr>
          <p:cNvPr id="3" name="Content Placeholder 2">
            <a:extLst>
              <a:ext uri="{FF2B5EF4-FFF2-40B4-BE49-F238E27FC236}">
                <a16:creationId xmlns:a16="http://schemas.microsoft.com/office/drawing/2014/main" id="{CFF8287A-0911-F595-7A62-BC483E0D02F7}"/>
              </a:ext>
            </a:extLst>
          </p:cNvPr>
          <p:cNvSpPr>
            <a:spLocks noGrp="1"/>
          </p:cNvSpPr>
          <p:nvPr>
            <p:ph idx="1"/>
          </p:nvPr>
        </p:nvSpPr>
        <p:spPr>
          <a:xfrm>
            <a:off x="4772025" y="188843"/>
            <a:ext cx="7234445" cy="6331226"/>
          </a:xfrm>
          <a:solidFill>
            <a:schemeClr val="accent1">
              <a:lumMod val="60000"/>
              <a:lumOff val="40000"/>
            </a:schemeClr>
          </a:solidFill>
        </p:spPr>
        <p:txBody>
          <a:bodyPr/>
          <a:lstStyle/>
          <a:p>
            <a:pPr marL="0" indent="0" algn="ctr">
              <a:buNone/>
            </a:pPr>
            <a:r>
              <a:rPr lang="en-US" sz="1200" dirty="0"/>
              <a:t>Credit: Andrew </a:t>
            </a:r>
            <a:r>
              <a:rPr lang="en-US" sz="1200" dirty="0" err="1"/>
              <a:t>Guier</a:t>
            </a:r>
            <a:endParaRPr lang="en-US" sz="1200" dirty="0"/>
          </a:p>
        </p:txBody>
      </p:sp>
      <p:sp>
        <p:nvSpPr>
          <p:cNvPr id="4" name="Text Placeholder 3">
            <a:extLst>
              <a:ext uri="{FF2B5EF4-FFF2-40B4-BE49-F238E27FC236}">
                <a16:creationId xmlns:a16="http://schemas.microsoft.com/office/drawing/2014/main" id="{8A7D7188-925C-F438-A231-C4BE5C595D67}"/>
              </a:ext>
            </a:extLst>
          </p:cNvPr>
          <p:cNvSpPr>
            <a:spLocks noGrp="1"/>
          </p:cNvSpPr>
          <p:nvPr>
            <p:ph type="body" sz="half" idx="2"/>
          </p:nvPr>
        </p:nvSpPr>
        <p:spPr>
          <a:xfrm>
            <a:off x="185530" y="2057399"/>
            <a:ext cx="4586495" cy="4512365"/>
          </a:xfrm>
        </p:spPr>
        <p:txBody>
          <a:bodyPr/>
          <a:lstStyle/>
          <a:p>
            <a:r>
              <a:rPr lang="en-US" dirty="0">
                <a:solidFill>
                  <a:schemeClr val="accent3">
                    <a:lumMod val="75000"/>
                  </a:schemeClr>
                </a:solidFill>
              </a:rPr>
              <a:t>These videos provide a glimpse into the spice bazaars in Uzbekistan. </a:t>
            </a:r>
          </a:p>
          <a:p>
            <a:r>
              <a:rPr lang="en-US" dirty="0">
                <a:solidFill>
                  <a:schemeClr val="accent3">
                    <a:lumMod val="75000"/>
                  </a:schemeClr>
                </a:solidFill>
              </a:rPr>
              <a:t>Bazaars are still where most people buy their everyday foodstuffs, including seasonings. </a:t>
            </a:r>
          </a:p>
          <a:p>
            <a:r>
              <a:rPr lang="en-US" dirty="0">
                <a:solidFill>
                  <a:schemeClr val="accent3">
                    <a:lumMod val="75000"/>
                  </a:schemeClr>
                </a:solidFill>
              </a:rPr>
              <a:t>Bargaining is still a strategy used in buying goods at the bazaar today. </a:t>
            </a:r>
          </a:p>
          <a:p>
            <a:r>
              <a:rPr lang="en-US" dirty="0">
                <a:solidFill>
                  <a:schemeClr val="accent3">
                    <a:lumMod val="75000"/>
                  </a:schemeClr>
                </a:solidFill>
              </a:rPr>
              <a:t>Merchants in Bukhara are world-renowned for their negotiation skills. </a:t>
            </a:r>
          </a:p>
          <a:p>
            <a:r>
              <a:rPr lang="en-US" dirty="0">
                <a:solidFill>
                  <a:schemeClr val="accent3">
                    <a:lumMod val="75000"/>
                  </a:schemeClr>
                </a:solidFill>
              </a:rPr>
              <a:t>Spices are purchased in bulk and in grams.</a:t>
            </a:r>
          </a:p>
          <a:p>
            <a:r>
              <a:rPr lang="en-US" b="1" u="sng" dirty="0">
                <a:solidFill>
                  <a:schemeClr val="accent3">
                    <a:lumMod val="75000"/>
                  </a:schemeClr>
                </a:solidFill>
                <a:highlight>
                  <a:srgbClr val="FFFF00"/>
                </a:highlight>
              </a:rPr>
              <a:t>VIDEO LINKS:</a:t>
            </a:r>
          </a:p>
          <a:p>
            <a:pPr marL="285750" indent="-285750">
              <a:buFont typeface="Wingdings" panose="05000000000000000000" pitchFamily="2" charset="2"/>
              <a:buChar char="Ø"/>
            </a:pPr>
            <a:r>
              <a:rPr lang="en-US" dirty="0"/>
              <a:t>Mickey Marsee- Tashkent spice bazaar, June 2022:</a:t>
            </a:r>
            <a:r>
              <a:rPr lang="en-US" dirty="0">
                <a:hlinkClick r:id="rId2"/>
              </a:rPr>
              <a:t>https://youtu.be/gs7ROXjT9z4</a:t>
            </a:r>
            <a:endParaRPr lang="en-US" dirty="0"/>
          </a:p>
          <a:p>
            <a:pPr marL="285750" indent="-285750">
              <a:buFont typeface="Wingdings" panose="05000000000000000000" pitchFamily="2" charset="2"/>
              <a:buChar char="Ø"/>
            </a:pPr>
            <a:r>
              <a:rPr lang="en-US" dirty="0">
                <a:hlinkClick r:id="rId3">
                  <a:extLst>
                    <a:ext uri="{A12FA001-AC4F-418D-AE19-62706E023703}">
                      <ahyp:hlinkClr xmlns:ahyp="http://schemas.microsoft.com/office/drawing/2018/hyperlinkcolor" val="tx"/>
                    </a:ext>
                  </a:extLst>
                </a:hlinkClick>
              </a:rPr>
              <a:t>Visit to Bukhara spice bazaar: </a:t>
            </a:r>
            <a:r>
              <a:rPr lang="en-US" dirty="0">
                <a:solidFill>
                  <a:srgbClr val="6F3B55"/>
                </a:solidFill>
                <a:hlinkClick r:id="rId3">
                  <a:extLst>
                    <a:ext uri="{A12FA001-AC4F-418D-AE19-62706E023703}">
                      <ahyp:hlinkClr xmlns:ahyp="http://schemas.microsoft.com/office/drawing/2018/hyperlinkcolor" val="tx"/>
                    </a:ext>
                  </a:extLst>
                </a:hlinkClick>
              </a:rPr>
              <a:t>https://youtube.com/clip/Ugkx-nMe1YT7K2b9LL5IQDTrIabqijIaMsnd</a:t>
            </a:r>
            <a:endParaRPr lang="en-US" dirty="0"/>
          </a:p>
          <a:p>
            <a:endParaRPr lang="en-US" dirty="0">
              <a:solidFill>
                <a:schemeClr val="accent3">
                  <a:lumMod val="75000"/>
                </a:schemeClr>
              </a:solidFill>
            </a:endParaRPr>
          </a:p>
        </p:txBody>
      </p:sp>
      <p:pic>
        <p:nvPicPr>
          <p:cNvPr id="5" name="Picture 4">
            <a:extLst>
              <a:ext uri="{FF2B5EF4-FFF2-40B4-BE49-F238E27FC236}">
                <a16:creationId xmlns:a16="http://schemas.microsoft.com/office/drawing/2014/main" id="{95C97299-A276-4E37-C4EF-B6080C3B5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733" y="740423"/>
            <a:ext cx="6973027" cy="5228066"/>
          </a:xfrm>
          <a:prstGeom prst="rect">
            <a:avLst/>
          </a:prstGeom>
        </p:spPr>
      </p:pic>
      <p:sp>
        <p:nvSpPr>
          <p:cNvPr id="6" name="TextBox 5">
            <a:extLst>
              <a:ext uri="{FF2B5EF4-FFF2-40B4-BE49-F238E27FC236}">
                <a16:creationId xmlns:a16="http://schemas.microsoft.com/office/drawing/2014/main" id="{62A114B2-16F8-4BEA-9E13-2422799ABA3C}"/>
              </a:ext>
            </a:extLst>
          </p:cNvPr>
          <p:cNvSpPr txBox="1"/>
          <p:nvPr/>
        </p:nvSpPr>
        <p:spPr>
          <a:xfrm>
            <a:off x="5455578" y="6072296"/>
            <a:ext cx="5876818" cy="369332"/>
          </a:xfrm>
          <a:prstGeom prst="rect">
            <a:avLst/>
          </a:prstGeom>
          <a:noFill/>
        </p:spPr>
        <p:txBody>
          <a:bodyPr wrap="square" rtlCol="0">
            <a:spAutoFit/>
          </a:bodyPr>
          <a:lstStyle/>
          <a:p>
            <a:pPr algn="ctr"/>
            <a:r>
              <a:rPr lang="en-US" dirty="0">
                <a:solidFill>
                  <a:schemeClr val="accent1">
                    <a:lumMod val="50000"/>
                  </a:schemeClr>
                </a:solidFill>
              </a:rPr>
              <a:t>Bazaar. Bukhara. Uzbekistan. Credit: Mickey Marsee</a:t>
            </a:r>
          </a:p>
        </p:txBody>
      </p:sp>
    </p:spTree>
    <p:extLst>
      <p:ext uri="{BB962C8B-B14F-4D97-AF65-F5344CB8AC3E}">
        <p14:creationId xmlns:p14="http://schemas.microsoft.com/office/powerpoint/2010/main" val="163025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3F91-62B6-CD1E-0F49-4E3CEEC9C9D8}"/>
              </a:ext>
            </a:extLst>
          </p:cNvPr>
          <p:cNvSpPr>
            <a:spLocks noGrp="1"/>
          </p:cNvSpPr>
          <p:nvPr>
            <p:ph type="title"/>
          </p:nvPr>
        </p:nvSpPr>
        <p:spPr>
          <a:xfrm>
            <a:off x="425726" y="186221"/>
            <a:ext cx="11340548" cy="1325563"/>
          </a:xfrm>
          <a:solidFill>
            <a:schemeClr val="accent3">
              <a:lumMod val="60000"/>
              <a:lumOff val="40000"/>
            </a:schemeClr>
          </a:solidFill>
        </p:spPr>
        <p:txBody>
          <a:bodyPr/>
          <a:lstStyle/>
          <a:p>
            <a:r>
              <a:rPr lang="en-US" b="1" dirty="0">
                <a:solidFill>
                  <a:schemeClr val="tx2">
                    <a:lumMod val="60000"/>
                    <a:lumOff val="40000"/>
                  </a:schemeClr>
                </a:solidFill>
              </a:rPr>
              <a:t>Homework</a:t>
            </a:r>
          </a:p>
        </p:txBody>
      </p:sp>
      <p:sp>
        <p:nvSpPr>
          <p:cNvPr id="3" name="Content Placeholder 2">
            <a:extLst>
              <a:ext uri="{FF2B5EF4-FFF2-40B4-BE49-F238E27FC236}">
                <a16:creationId xmlns:a16="http://schemas.microsoft.com/office/drawing/2014/main" id="{8F3F934D-CFF8-30CA-2183-444B6F4081C7}"/>
              </a:ext>
            </a:extLst>
          </p:cNvPr>
          <p:cNvSpPr>
            <a:spLocks noGrp="1"/>
          </p:cNvSpPr>
          <p:nvPr>
            <p:ph idx="1"/>
          </p:nvPr>
        </p:nvSpPr>
        <p:spPr>
          <a:xfrm>
            <a:off x="457200" y="1630018"/>
            <a:ext cx="11340548" cy="5158408"/>
          </a:xfrm>
        </p:spPr>
        <p:txBody>
          <a:bodyPr>
            <a:normAutofit lnSpcReduction="10000"/>
          </a:bodyPr>
          <a:lstStyle/>
          <a:p>
            <a:pPr marL="514350" indent="-514350">
              <a:buFont typeface="+mj-lt"/>
              <a:buAutoNum type="arabicPeriod"/>
            </a:pPr>
            <a:r>
              <a:rPr lang="en-US" dirty="0">
                <a:solidFill>
                  <a:schemeClr val="accent3">
                    <a:lumMod val="75000"/>
                  </a:schemeClr>
                </a:solidFill>
              </a:rPr>
              <a:t>Using your notes from the class smelling experience, write two descriptive paragraphs: one for your favorite smell, and one for your least favorite. </a:t>
            </a:r>
          </a:p>
          <a:p>
            <a:pPr marL="514350" indent="-514350">
              <a:buFont typeface="+mj-lt"/>
              <a:buAutoNum type="arabicPeriod"/>
            </a:pPr>
            <a:r>
              <a:rPr lang="en-US" dirty="0">
                <a:solidFill>
                  <a:schemeClr val="accent3">
                    <a:lumMod val="75000"/>
                  </a:schemeClr>
                </a:solidFill>
              </a:rPr>
              <a:t>Begin preparing to research with your group, one spice from Uzbekistan by reading the articles below on the spice trade along the Silk Road. They lay a basic foundation. </a:t>
            </a:r>
          </a:p>
          <a:p>
            <a:pPr marL="514350" indent="-514350">
              <a:buFont typeface="+mj-lt"/>
              <a:buAutoNum type="arabicPeriod"/>
            </a:pPr>
            <a:r>
              <a:rPr lang="en-US" dirty="0">
                <a:solidFill>
                  <a:schemeClr val="accent3">
                    <a:lumMod val="75000"/>
                  </a:schemeClr>
                </a:solidFill>
              </a:rPr>
              <a:t>Write a one paragraph summary </a:t>
            </a:r>
            <a:r>
              <a:rPr lang="en-US" u="sng" dirty="0">
                <a:solidFill>
                  <a:schemeClr val="accent3">
                    <a:lumMod val="75000"/>
                  </a:schemeClr>
                </a:solidFill>
              </a:rPr>
              <a:t>synthesizing</a:t>
            </a:r>
            <a:r>
              <a:rPr lang="en-US" dirty="0">
                <a:solidFill>
                  <a:schemeClr val="accent3">
                    <a:lumMod val="75000"/>
                  </a:schemeClr>
                </a:solidFill>
              </a:rPr>
              <a:t> what you learned about the spice trade from the articles. </a:t>
            </a:r>
          </a:p>
          <a:p>
            <a:pPr marL="0" indent="0">
              <a:buNone/>
            </a:pPr>
            <a:r>
              <a:rPr lang="en-US" dirty="0"/>
              <a:t>Readings:</a:t>
            </a:r>
          </a:p>
          <a:p>
            <a:r>
              <a:rPr lang="en-US" sz="2200" dirty="0">
                <a:solidFill>
                  <a:schemeClr val="accent3">
                    <a:lumMod val="75000"/>
                  </a:schemeClr>
                </a:solidFill>
                <a:hlinkClick r:id="rId2"/>
              </a:rPr>
              <a:t>https://www.sciencedirect.com/science/article/pii/S2352618115000062</a:t>
            </a:r>
            <a:r>
              <a:rPr lang="en-US" sz="2200" dirty="0">
                <a:solidFill>
                  <a:schemeClr val="accent3">
                    <a:lumMod val="75000"/>
                  </a:schemeClr>
                </a:solidFill>
              </a:rPr>
              <a:t> </a:t>
            </a:r>
          </a:p>
          <a:p>
            <a:r>
              <a:rPr lang="en-US" sz="2200" dirty="0">
                <a:solidFill>
                  <a:schemeClr val="accent6">
                    <a:lumMod val="75000"/>
                  </a:schemeClr>
                </a:solidFill>
                <a:hlinkClick r:id="rId3"/>
              </a:rPr>
              <a:t>https://en.unesco.org/silkroad/content/did-you-know-exchange-spices-along-silk-roads</a:t>
            </a:r>
            <a:endParaRPr lang="en-US" sz="2200" dirty="0">
              <a:solidFill>
                <a:schemeClr val="accent6">
                  <a:lumMod val="75000"/>
                </a:schemeClr>
              </a:solidFill>
            </a:endParaRPr>
          </a:p>
          <a:p>
            <a:r>
              <a:rPr lang="en-US" sz="2200" dirty="0">
                <a:solidFill>
                  <a:schemeClr val="accent6">
                    <a:lumMod val="75000"/>
                  </a:schemeClr>
                </a:solidFill>
                <a:hlinkClick r:id="rId4"/>
              </a:rPr>
              <a:t>https://www.bbc.com/future/bespoke/made-on-earth/the-flavours-that-shaped-the-world/</a:t>
            </a:r>
            <a:endParaRPr lang="en-US" sz="2200" dirty="0">
              <a:solidFill>
                <a:schemeClr val="accent6">
                  <a:lumMod val="75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6310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D0FF2-7EA6-92E7-8058-8A3CD3DBFE04}"/>
              </a:ext>
            </a:extLst>
          </p:cNvPr>
          <p:cNvSpPr>
            <a:spLocks noGrp="1"/>
          </p:cNvSpPr>
          <p:nvPr>
            <p:ph type="title"/>
          </p:nvPr>
        </p:nvSpPr>
        <p:spPr>
          <a:xfrm>
            <a:off x="831850" y="1421296"/>
            <a:ext cx="10515600" cy="3141179"/>
          </a:xfrm>
        </p:spPr>
        <p:txBody>
          <a:bodyPr/>
          <a:lstStyle/>
          <a:p>
            <a:r>
              <a:rPr lang="en-US" b="1" dirty="0">
                <a:solidFill>
                  <a:schemeClr val="tx1">
                    <a:lumMod val="50000"/>
                  </a:schemeClr>
                </a:solidFill>
              </a:rPr>
              <a:t>Day 3: Spice Project</a:t>
            </a:r>
          </a:p>
        </p:txBody>
      </p:sp>
      <p:sp>
        <p:nvSpPr>
          <p:cNvPr id="6" name="Text Placeholder 5">
            <a:extLst>
              <a:ext uri="{FF2B5EF4-FFF2-40B4-BE49-F238E27FC236}">
                <a16:creationId xmlns:a16="http://schemas.microsoft.com/office/drawing/2014/main" id="{46B4B318-B811-AECC-4618-88E6CC42E8B6}"/>
              </a:ext>
            </a:extLst>
          </p:cNvPr>
          <p:cNvSpPr>
            <a:spLocks noGrp="1"/>
          </p:cNvSpPr>
          <p:nvPr>
            <p:ph type="body" idx="1"/>
          </p:nvPr>
        </p:nvSpPr>
        <p:spPr/>
        <p:txBody>
          <a:bodyPr>
            <a:normAutofit fontScale="92500" lnSpcReduction="20000"/>
          </a:bodyPr>
          <a:lstStyle/>
          <a:p>
            <a:r>
              <a:rPr lang="en-US" dirty="0">
                <a:solidFill>
                  <a:schemeClr val="tx2">
                    <a:lumMod val="50000"/>
                  </a:schemeClr>
                </a:solidFill>
              </a:rPr>
              <a:t>Objectives:</a:t>
            </a:r>
          </a:p>
          <a:p>
            <a:r>
              <a:rPr lang="en-US" dirty="0">
                <a:solidFill>
                  <a:schemeClr val="tx2">
                    <a:lumMod val="50000"/>
                  </a:schemeClr>
                </a:solidFill>
              </a:rPr>
              <a:t>Identify for group project one of the spices from Uzbekistan</a:t>
            </a:r>
          </a:p>
          <a:p>
            <a:r>
              <a:rPr lang="en-US" dirty="0">
                <a:solidFill>
                  <a:schemeClr val="tx2">
                    <a:lumMod val="50000"/>
                  </a:schemeClr>
                </a:solidFill>
              </a:rPr>
              <a:t>Research history and use of the spice/herb</a:t>
            </a:r>
          </a:p>
          <a:p>
            <a:r>
              <a:rPr lang="en-US" dirty="0">
                <a:solidFill>
                  <a:schemeClr val="tx2">
                    <a:lumMod val="50000"/>
                  </a:schemeClr>
                </a:solidFill>
              </a:rPr>
              <a:t>Synthesize information into multimedia essay</a:t>
            </a:r>
          </a:p>
        </p:txBody>
      </p:sp>
    </p:spTree>
    <p:extLst>
      <p:ext uri="{BB962C8B-B14F-4D97-AF65-F5344CB8AC3E}">
        <p14:creationId xmlns:p14="http://schemas.microsoft.com/office/powerpoint/2010/main" val="293466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0FE819-0633-A217-3DAD-F5CD002F333F}"/>
              </a:ext>
            </a:extLst>
          </p:cNvPr>
          <p:cNvSpPr>
            <a:spLocks noGrp="1"/>
          </p:cNvSpPr>
          <p:nvPr>
            <p:ph type="body" sz="half" idx="2"/>
          </p:nvPr>
        </p:nvSpPr>
        <p:spPr>
          <a:xfrm>
            <a:off x="119270" y="4472610"/>
            <a:ext cx="11877260" cy="2216424"/>
          </a:xfrm>
        </p:spPr>
        <p:txBody>
          <a:bodyPr/>
          <a:lstStyle/>
          <a:p>
            <a:pPr algn="ctr"/>
            <a:r>
              <a:rPr lang="en-US" sz="1200" dirty="0"/>
              <a:t>Bazaar. Tashkent. Uzbekistan. CREDIT: Andrew </a:t>
            </a:r>
            <a:r>
              <a:rPr lang="en-US" sz="1200" dirty="0" err="1"/>
              <a:t>Guier</a:t>
            </a:r>
            <a:endParaRPr lang="en-US" sz="1200" dirty="0"/>
          </a:p>
          <a:p>
            <a:r>
              <a:rPr lang="en-US" sz="1800" b="1" u="sng" dirty="0">
                <a:solidFill>
                  <a:schemeClr val="tx1">
                    <a:lumMod val="50000"/>
                  </a:schemeClr>
                </a:solidFill>
              </a:rPr>
              <a:t>Review of readings: </a:t>
            </a:r>
          </a:p>
          <a:p>
            <a:pPr marL="285750" indent="-285750">
              <a:buFont typeface="Arial" panose="020B0604020202020204" pitchFamily="34" charset="0"/>
              <a:buChar char="•"/>
            </a:pPr>
            <a:r>
              <a:rPr lang="en-US" sz="1800" dirty="0">
                <a:solidFill>
                  <a:schemeClr val="tx1">
                    <a:lumMod val="50000"/>
                  </a:schemeClr>
                </a:solidFill>
              </a:rPr>
              <a:t>How does an olfactory/ smell experience transport us in a history lesson or culture?</a:t>
            </a:r>
          </a:p>
          <a:p>
            <a:pPr marL="285750" indent="-285750">
              <a:buFont typeface="Arial" panose="020B0604020202020204" pitchFamily="34" charset="0"/>
              <a:buChar char="•"/>
            </a:pPr>
            <a:r>
              <a:rPr lang="en-US" sz="1800" dirty="0">
                <a:solidFill>
                  <a:schemeClr val="tx1">
                    <a:lumMod val="50000"/>
                  </a:schemeClr>
                </a:solidFill>
              </a:rPr>
              <a:t>What can a spice or the spice trade inform us or reveal to us a place’s history? </a:t>
            </a:r>
          </a:p>
          <a:p>
            <a:pPr marL="285750" indent="-285750">
              <a:buFont typeface="Arial" panose="020B0604020202020204" pitchFamily="34" charset="0"/>
              <a:buChar char="•"/>
            </a:pPr>
            <a:r>
              <a:rPr lang="en-US" sz="1800" dirty="0">
                <a:solidFill>
                  <a:schemeClr val="tx1">
                    <a:lumMod val="50000"/>
                  </a:schemeClr>
                </a:solidFill>
              </a:rPr>
              <a:t>To what extent do spices or the spice trade connect to the history and/or culture of Central Asia or Uzbekistan?</a:t>
            </a:r>
          </a:p>
        </p:txBody>
      </p:sp>
      <p:pic>
        <p:nvPicPr>
          <p:cNvPr id="10" name="Picture 9">
            <a:extLst>
              <a:ext uri="{FF2B5EF4-FFF2-40B4-BE49-F238E27FC236}">
                <a16:creationId xmlns:a16="http://schemas.microsoft.com/office/drawing/2014/main" id="{C8D9B20F-C525-6550-9F1E-B591CABB76DD}"/>
              </a:ext>
            </a:extLst>
          </p:cNvPr>
          <p:cNvPicPr>
            <a:picLocks noChangeAspect="1"/>
          </p:cNvPicPr>
          <p:nvPr/>
        </p:nvPicPr>
        <p:blipFill rotWithShape="1">
          <a:blip r:embed="rId2">
            <a:extLst>
              <a:ext uri="{28A0092B-C50C-407E-A947-70E740481C1C}">
                <a14:useLocalDpi xmlns:a14="http://schemas.microsoft.com/office/drawing/2010/main" val="0"/>
              </a:ext>
            </a:extLst>
          </a:blip>
          <a:srcRect t="7778"/>
          <a:stretch/>
        </p:blipFill>
        <p:spPr>
          <a:xfrm>
            <a:off x="3031436" y="168966"/>
            <a:ext cx="6755344" cy="4154583"/>
          </a:xfrm>
          <a:prstGeom prst="rect">
            <a:avLst/>
          </a:prstGeom>
        </p:spPr>
      </p:pic>
    </p:spTree>
    <p:extLst>
      <p:ext uri="{BB962C8B-B14F-4D97-AF65-F5344CB8AC3E}">
        <p14:creationId xmlns:p14="http://schemas.microsoft.com/office/powerpoint/2010/main" val="199755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3F91-62B6-CD1E-0F49-4E3CEEC9C9D8}"/>
              </a:ext>
            </a:extLst>
          </p:cNvPr>
          <p:cNvSpPr>
            <a:spLocks noGrp="1"/>
          </p:cNvSpPr>
          <p:nvPr>
            <p:ph type="title"/>
          </p:nvPr>
        </p:nvSpPr>
        <p:spPr>
          <a:xfrm>
            <a:off x="425726" y="186221"/>
            <a:ext cx="11340548" cy="1325563"/>
          </a:xfrm>
          <a:solidFill>
            <a:schemeClr val="accent3">
              <a:lumMod val="60000"/>
              <a:lumOff val="40000"/>
            </a:schemeClr>
          </a:solidFill>
        </p:spPr>
        <p:txBody>
          <a:bodyPr/>
          <a:lstStyle/>
          <a:p>
            <a:pPr algn="ctr"/>
            <a:r>
              <a:rPr lang="en-US" b="1" dirty="0">
                <a:solidFill>
                  <a:schemeClr val="tx2">
                    <a:lumMod val="60000"/>
                    <a:lumOff val="40000"/>
                  </a:schemeClr>
                </a:solidFill>
              </a:rPr>
              <a:t>Multimedia Essay Assignment: History of Spice X in Uzbekistan</a:t>
            </a:r>
          </a:p>
        </p:txBody>
      </p:sp>
      <p:sp>
        <p:nvSpPr>
          <p:cNvPr id="3" name="Content Placeholder 2">
            <a:extLst>
              <a:ext uri="{FF2B5EF4-FFF2-40B4-BE49-F238E27FC236}">
                <a16:creationId xmlns:a16="http://schemas.microsoft.com/office/drawing/2014/main" id="{8F3F934D-CFF8-30CA-2183-444B6F4081C7}"/>
              </a:ext>
            </a:extLst>
          </p:cNvPr>
          <p:cNvSpPr>
            <a:spLocks noGrp="1"/>
          </p:cNvSpPr>
          <p:nvPr>
            <p:ph idx="1"/>
          </p:nvPr>
        </p:nvSpPr>
        <p:spPr>
          <a:xfrm>
            <a:off x="457200" y="1630018"/>
            <a:ext cx="11340548" cy="5158408"/>
          </a:xfrm>
        </p:spPr>
        <p:txBody>
          <a:bodyPr>
            <a:normAutofit fontScale="92500" lnSpcReduction="20000"/>
          </a:bodyPr>
          <a:lstStyle/>
          <a:p>
            <a:pPr marL="0" indent="0">
              <a:buNone/>
            </a:pPr>
            <a:r>
              <a:rPr lang="en-US" dirty="0"/>
              <a:t>For this assignment, in groups of 3-4, you will create a multimedia essay using primary and secondary research to respond to the question: </a:t>
            </a:r>
            <a:r>
              <a:rPr lang="en-US" b="1" dirty="0">
                <a:solidFill>
                  <a:schemeClr val="tx1">
                    <a:lumMod val="50000"/>
                  </a:schemeClr>
                </a:solidFill>
              </a:rPr>
              <a:t>What surprising aspect of Uzbek history and culture does spice X reveal? </a:t>
            </a:r>
            <a:r>
              <a:rPr lang="en-US" i="1" dirty="0">
                <a:solidFill>
                  <a:schemeClr val="tx2">
                    <a:lumMod val="75000"/>
                  </a:schemeClr>
                </a:solidFill>
              </a:rPr>
              <a:t>(Spice X is the spice/herb your group selects from the smell experience)</a:t>
            </a:r>
          </a:p>
          <a:p>
            <a:pPr marL="0" indent="0">
              <a:buNone/>
            </a:pPr>
            <a:endParaRPr lang="en-US" i="1" dirty="0">
              <a:solidFill>
                <a:schemeClr val="tx2">
                  <a:lumMod val="75000"/>
                </a:schemeClr>
              </a:solidFill>
            </a:endParaRPr>
          </a:p>
          <a:p>
            <a:pPr marL="0" indent="0">
              <a:buNone/>
            </a:pPr>
            <a:r>
              <a:rPr lang="en-US" u="sng" dirty="0"/>
              <a:t>Assignment requirements:</a:t>
            </a:r>
          </a:p>
          <a:p>
            <a:r>
              <a:rPr lang="en-US" dirty="0"/>
              <a:t>Focus on one spice and on Uzbekistan.</a:t>
            </a:r>
          </a:p>
          <a:p>
            <a:r>
              <a:rPr lang="en-US" dirty="0"/>
              <a:t>Incorporate a minimum of 3 media support pieces (e.g. image, podcast, documentary clip, YouTube clip).</a:t>
            </a:r>
          </a:p>
          <a:p>
            <a:r>
              <a:rPr lang="en-US" dirty="0"/>
              <a:t>Text should run approximately 750 – 1,000 words and include information about and description of the spice, its history, and its role in historic and contemporary Uzbek culture (can include economic aspects, culinary use, sustainability, globalization, etc.)</a:t>
            </a:r>
          </a:p>
          <a:p>
            <a:r>
              <a:rPr lang="en-US" dirty="0"/>
              <a:t>Citations/References in APA Format</a:t>
            </a:r>
          </a:p>
          <a:p>
            <a:pPr marL="0" indent="0">
              <a:buNone/>
            </a:pPr>
            <a:endParaRPr lang="en-US" dirty="0"/>
          </a:p>
        </p:txBody>
      </p:sp>
    </p:spTree>
    <p:extLst>
      <p:ext uri="{BB962C8B-B14F-4D97-AF65-F5344CB8AC3E}">
        <p14:creationId xmlns:p14="http://schemas.microsoft.com/office/powerpoint/2010/main" val="94408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34A-35CF-53E0-6CC5-B18129101631}"/>
              </a:ext>
            </a:extLst>
          </p:cNvPr>
          <p:cNvSpPr>
            <a:spLocks noGrp="1"/>
          </p:cNvSpPr>
          <p:nvPr>
            <p:ph type="title"/>
          </p:nvPr>
        </p:nvSpPr>
        <p:spPr>
          <a:xfrm>
            <a:off x="251791" y="7316"/>
            <a:ext cx="11804374" cy="897145"/>
          </a:xfrm>
        </p:spPr>
        <p:txBody>
          <a:bodyPr>
            <a:normAutofit/>
          </a:bodyPr>
          <a:lstStyle/>
          <a:p>
            <a:pPr algn="ctr"/>
            <a:r>
              <a:rPr lang="en-US" sz="4000" b="1" dirty="0"/>
              <a:t>Bibliography</a:t>
            </a:r>
          </a:p>
        </p:txBody>
      </p:sp>
      <p:sp>
        <p:nvSpPr>
          <p:cNvPr id="3" name="Content Placeholder 2">
            <a:extLst>
              <a:ext uri="{FF2B5EF4-FFF2-40B4-BE49-F238E27FC236}">
                <a16:creationId xmlns:a16="http://schemas.microsoft.com/office/drawing/2014/main" id="{8708279B-E46C-83B0-8A17-218C9F0ECACE}"/>
              </a:ext>
            </a:extLst>
          </p:cNvPr>
          <p:cNvSpPr>
            <a:spLocks noGrp="1"/>
          </p:cNvSpPr>
          <p:nvPr>
            <p:ph idx="1"/>
          </p:nvPr>
        </p:nvSpPr>
        <p:spPr>
          <a:xfrm>
            <a:off x="251791" y="786810"/>
            <a:ext cx="11804374" cy="5932968"/>
          </a:xfrm>
        </p:spPr>
        <p:txBody>
          <a:bodyPr>
            <a:normAutofit fontScale="85000" lnSpcReduction="20000"/>
          </a:bodyPr>
          <a:lstStyle/>
          <a:p>
            <a:pPr marL="0" marR="0" indent="-45720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45720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Ancient </a:t>
            </a:r>
            <a:r>
              <a:rPr lang="en-US" sz="1800" dirty="0" err="1">
                <a:effectLst/>
                <a:latin typeface="Calibri" panose="020F0502020204030204" pitchFamily="34" charset="0"/>
                <a:ea typeface="Calibri" panose="020F0502020204030204" pitchFamily="34" charset="0"/>
              </a:rPr>
              <a:t>Sumeria</a:t>
            </a:r>
            <a:r>
              <a:rPr lang="en-US" sz="1800" dirty="0">
                <a:effectLst/>
                <a:latin typeface="Calibri" panose="020F0502020204030204" pitchFamily="34" charset="0"/>
                <a:ea typeface="Calibri" panose="020F0502020204030204" pitchFamily="34" charset="0"/>
              </a:rPr>
              <a:t> To Chipotle Tacos, Cumin Has Spiced Up The World: 	</a:t>
            </a:r>
            <a:r>
              <a:rPr lang="en-US" sz="1800" u="sng" dirty="0">
                <a:solidFill>
                  <a:srgbClr val="0563C1"/>
                </a:solidFill>
                <a:effectLst/>
                <a:latin typeface="Calibri" panose="020F0502020204030204" pitchFamily="34" charset="0"/>
                <a:ea typeface="Calibri" panose="020F0502020204030204" pitchFamily="34" charset="0"/>
                <a:hlinkClick r:id="rId2"/>
              </a:rPr>
              <a:t>https://www.npr.org/sections/thesalt/2015/03/11/392317352/is-cumin-the-	most-globalized-spice-in-the-world</a:t>
            </a:r>
            <a:r>
              <a:rPr lang="en-US" sz="1800" dirty="0">
                <a:effectLst/>
                <a:latin typeface="Calibri" panose="020F0502020204030204" pitchFamily="34" charset="0"/>
                <a:ea typeface="Calibri" panose="020F0502020204030204" pitchFamily="34" charset="0"/>
              </a:rPr>
              <a:t> </a:t>
            </a:r>
          </a:p>
          <a:p>
            <a:pPr marL="0" marR="0" indent="-457200">
              <a:lnSpc>
                <a:spcPct val="107000"/>
              </a:lnSpc>
              <a:spcBef>
                <a:spcPts val="0"/>
              </a:spcBef>
              <a:spcAft>
                <a:spcPts val="0"/>
              </a:spcAft>
              <a:buNone/>
            </a:pPr>
            <a:r>
              <a:rPr lang="en-US" sz="1800" dirty="0" err="1">
                <a:effectLst/>
                <a:latin typeface="Calibri" panose="020F0502020204030204" pitchFamily="34" charset="0"/>
                <a:ea typeface="Calibri" panose="020F0502020204030204" pitchFamily="34" charset="0"/>
              </a:rPr>
              <a:t>Bembibre</a:t>
            </a:r>
            <a:r>
              <a:rPr lang="en-US" sz="1800" dirty="0">
                <a:effectLst/>
                <a:latin typeface="Calibri" panose="020F0502020204030204" pitchFamily="34" charset="0"/>
                <a:ea typeface="Calibri" panose="020F0502020204030204" pitchFamily="34" charset="0"/>
              </a:rPr>
              <a:t>, C., </a:t>
            </a:r>
            <a:r>
              <a:rPr lang="en-US" sz="1800" dirty="0" err="1">
                <a:effectLst/>
                <a:latin typeface="Calibri" panose="020F0502020204030204" pitchFamily="34" charset="0"/>
                <a:ea typeface="Calibri" panose="020F0502020204030204" pitchFamily="34" charset="0"/>
              </a:rPr>
              <a:t>Strlič</a:t>
            </a:r>
            <a:r>
              <a:rPr lang="en-US" sz="1800" dirty="0">
                <a:effectLst/>
                <a:latin typeface="Calibri" panose="020F0502020204030204" pitchFamily="34" charset="0"/>
                <a:ea typeface="Calibri" panose="020F0502020204030204" pitchFamily="34" charset="0"/>
              </a:rPr>
              <a:t>, M. Smell of heritage: a framework for the identification, analysis and archival of historic </a:t>
            </a:r>
            <a:r>
              <a:rPr lang="en-US" sz="1800" dirty="0" err="1">
                <a:effectLst/>
                <a:latin typeface="Calibri" panose="020F0502020204030204" pitchFamily="34" charset="0"/>
                <a:ea typeface="Calibri" panose="020F0502020204030204" pitchFamily="34" charset="0"/>
              </a:rPr>
              <a:t>odours</a:t>
            </a:r>
            <a:r>
              <a:rPr lang="en-US" sz="1800" dirty="0">
                <a:effectLst/>
                <a:latin typeface="Calibri" panose="020F0502020204030204" pitchFamily="34" charset="0"/>
                <a:ea typeface="Calibri" panose="020F0502020204030204" pitchFamily="34" charset="0"/>
              </a:rPr>
              <a:t>. </a:t>
            </a:r>
            <a:r>
              <a:rPr lang="en-US" sz="1800" i="1" dirty="0" err="1">
                <a:effectLst/>
                <a:latin typeface="Calibri" panose="020F0502020204030204" pitchFamily="34" charset="0"/>
                <a:ea typeface="Calibri" panose="020F0502020204030204" pitchFamily="34" charset="0"/>
              </a:rPr>
              <a:t>Herit</a:t>
            </a:r>
            <a:r>
              <a:rPr lang="en-US" sz="1800" i="1" dirty="0">
                <a:effectLst/>
                <a:latin typeface="Calibri" panose="020F0502020204030204" pitchFamily="34" charset="0"/>
                <a:ea typeface="Calibri" panose="020F0502020204030204" pitchFamily="34" charset="0"/>
              </a:rPr>
              <a:t> Sci</a:t>
            </a:r>
            <a:r>
              <a:rPr lang="en-US" sz="1800" dirty="0">
                <a:effectLst/>
                <a:latin typeface="Calibri" panose="020F0502020204030204" pitchFamily="34" charset="0"/>
                <a:ea typeface="Calibri" panose="020F0502020204030204" pitchFamily="34" charset="0"/>
              </a:rPr>
              <a:t> 5, 2 (2017). 	</a:t>
            </a:r>
            <a:r>
              <a:rPr lang="en-US" sz="1800" u="sng" dirty="0">
                <a:solidFill>
                  <a:srgbClr val="0563C1"/>
                </a:solidFill>
                <a:effectLst/>
                <a:latin typeface="Calibri" panose="020F0502020204030204" pitchFamily="34" charset="0"/>
                <a:ea typeface="Calibri" panose="020F0502020204030204" pitchFamily="34" charset="0"/>
                <a:hlinkClick r:id="rId3"/>
              </a:rPr>
              <a:t>https://doi.org/10.1186/s40494-016-0114-1</a:t>
            </a:r>
            <a:endParaRPr lang="en-US" sz="1800" dirty="0">
              <a:effectLst/>
              <a:latin typeface="Calibri" panose="020F0502020204030204" pitchFamily="34" charset="0"/>
              <a:ea typeface="Calibri" panose="020F0502020204030204" pitchFamily="34" charset="0"/>
            </a:endParaRPr>
          </a:p>
          <a:p>
            <a:pPr marL="0" marR="0" indent="-45720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Breaking News English Lesson: Historic Smells. </a:t>
            </a:r>
            <a:r>
              <a:rPr lang="en-US" sz="1800" u="sng" dirty="0">
                <a:solidFill>
                  <a:srgbClr val="0563C1"/>
                </a:solidFill>
                <a:effectLst/>
                <a:latin typeface="Calibri" panose="020F0502020204030204" pitchFamily="34" charset="0"/>
                <a:ea typeface="Calibri" panose="020F0502020204030204" pitchFamily="34" charset="0"/>
                <a:hlinkClick r:id="rId4"/>
              </a:rPr>
              <a:t>https://breakingnewsenglish.com/2011/201119-historic-smells.html</a:t>
            </a:r>
            <a:r>
              <a:rPr lang="en-US" sz="1800" dirty="0">
                <a:effectLst/>
                <a:latin typeface="Calibri" panose="020F0502020204030204" pitchFamily="34" charset="0"/>
                <a:ea typeface="Calibri" panose="020F0502020204030204" pitchFamily="34" charset="0"/>
              </a:rPr>
              <a:t> </a:t>
            </a:r>
          </a:p>
          <a:p>
            <a:pPr marL="0" marR="0" indent="-45720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Cook, S. (2018). Biodiversity and the future of farming. In </a:t>
            </a:r>
            <a:r>
              <a:rPr lang="en-US" sz="1800" i="1" dirty="0">
                <a:effectLst/>
                <a:latin typeface="Calibri" panose="020F0502020204030204" pitchFamily="34" charset="0"/>
                <a:ea typeface="Calibri" panose="020F0502020204030204" pitchFamily="34" charset="0"/>
              </a:rPr>
              <a:t>The spice of life: the fundamental role of diversity on the farm and on the plate</a:t>
            </a:r>
            <a:r>
              <a:rPr lang="en-US" sz="1800" dirty="0">
                <a:effectLst/>
                <a:latin typeface="Calibri" panose="020F0502020204030204" pitchFamily="34" charset="0"/>
                <a:ea typeface="Calibri" panose="020F0502020204030204" pitchFamily="34" charset="0"/>
              </a:rPr>
              <a:t> (pp. 10–18). 	International Institute for Environment and Development. 	</a:t>
            </a:r>
            <a:r>
              <a:rPr lang="en-US" sz="1800" dirty="0">
                <a:effectLst/>
                <a:latin typeface="Calibri" panose="020F0502020204030204" pitchFamily="34" charset="0"/>
                <a:ea typeface="Calibri" panose="020F0502020204030204" pitchFamily="34" charset="0"/>
                <a:hlinkClick r:id="rId5"/>
              </a:rPr>
              <a:t>http://www.jstor.org/stable/resrep16590.7</a:t>
            </a:r>
            <a:r>
              <a:rPr lang="en-US" sz="1800" dirty="0">
                <a:effectLst/>
                <a:latin typeface="Calibri" panose="020F0502020204030204" pitchFamily="34" charset="0"/>
                <a:ea typeface="Calibri" panose="020F0502020204030204" pitchFamily="34" charset="0"/>
              </a:rPr>
              <a:t> </a:t>
            </a:r>
          </a:p>
          <a:p>
            <a:pPr marL="0" marR="0" indent="-457200">
              <a:spcBef>
                <a:spcPts val="0"/>
              </a:spcBef>
              <a:spcAft>
                <a:spcPts val="0"/>
              </a:spcAft>
              <a:buNone/>
            </a:pPr>
            <a:r>
              <a:rPr lang="en-US" sz="1800" b="0" dirty="0" err="1">
                <a:solidFill>
                  <a:srgbClr val="0F0F0F"/>
                </a:solidFill>
                <a:effectLst/>
                <a:latin typeface="Calibri" panose="020F0502020204030204" pitchFamily="34" charset="0"/>
                <a:ea typeface="Times New Roman" panose="02020603050405020304" pitchFamily="18" charset="0"/>
              </a:rPr>
              <a:t>EastAsiaHK</a:t>
            </a:r>
            <a:r>
              <a:rPr lang="en-US" sz="1800" b="0" dirty="0">
                <a:solidFill>
                  <a:srgbClr val="0F0F0F"/>
                </a:solidFill>
                <a:effectLst/>
                <a:latin typeface="Calibri" panose="020F0502020204030204" pitchFamily="34" charset="0"/>
                <a:ea typeface="Times New Roman" panose="02020603050405020304" pitchFamily="18" charset="0"/>
              </a:rPr>
              <a:t>. (2020, June 9).</a:t>
            </a:r>
            <a:r>
              <a:rPr lang="en-US" sz="1800" b="0" i="1" dirty="0">
                <a:solidFill>
                  <a:srgbClr val="0F0F0F"/>
                </a:solidFill>
                <a:effectLst/>
                <a:latin typeface="Calibri" panose="020F0502020204030204" pitchFamily="34" charset="0"/>
                <a:ea typeface="Times New Roman" panose="02020603050405020304" pitchFamily="18" charset="0"/>
              </a:rPr>
              <a:t> Uzbekistan - Exclusive Performance of </a:t>
            </a:r>
            <a:r>
              <a:rPr lang="en-US" sz="1800" b="0" i="1" dirty="0" err="1">
                <a:solidFill>
                  <a:srgbClr val="0F0F0F"/>
                </a:solidFill>
                <a:effectLst/>
                <a:latin typeface="Calibri" panose="020F0502020204030204" pitchFamily="34" charset="0"/>
                <a:ea typeface="Times New Roman" panose="02020603050405020304" pitchFamily="18" charset="0"/>
              </a:rPr>
              <a:t>Doira</a:t>
            </a:r>
            <a:r>
              <a:rPr lang="en-US" sz="1800" b="0" i="1" dirty="0">
                <a:solidFill>
                  <a:srgbClr val="0F0F0F"/>
                </a:solidFill>
                <a:effectLst/>
                <a:latin typeface="Calibri" panose="020F0502020204030204" pitchFamily="34" charset="0"/>
                <a:ea typeface="Times New Roman" panose="02020603050405020304" pitchFamily="18" charset="0"/>
              </a:rPr>
              <a:t> </a:t>
            </a:r>
            <a:r>
              <a:rPr lang="en-US" sz="1800" b="0" i="1" dirty="0" err="1">
                <a:solidFill>
                  <a:srgbClr val="0F0F0F"/>
                </a:solidFill>
                <a:effectLst/>
                <a:latin typeface="Calibri" panose="020F0502020204030204" pitchFamily="34" charset="0"/>
                <a:ea typeface="Times New Roman" panose="02020603050405020304" pitchFamily="18" charset="0"/>
              </a:rPr>
              <a:t>va</a:t>
            </a:r>
            <a:r>
              <a:rPr lang="en-US" sz="1800" b="0" i="1" dirty="0">
                <a:solidFill>
                  <a:srgbClr val="0F0F0F"/>
                </a:solidFill>
                <a:effectLst/>
                <a:latin typeface="Calibri" panose="020F0502020204030204" pitchFamily="34" charset="0"/>
                <a:ea typeface="Times New Roman" panose="02020603050405020304" pitchFamily="18" charset="0"/>
              </a:rPr>
              <a:t> </a:t>
            </a:r>
            <a:r>
              <a:rPr lang="en-US" sz="1800" b="0" i="1" dirty="0" err="1">
                <a:solidFill>
                  <a:srgbClr val="0F0F0F"/>
                </a:solidFill>
                <a:effectLst/>
                <a:latin typeface="Calibri" panose="020F0502020204030204" pitchFamily="34" charset="0"/>
                <a:ea typeface="Times New Roman" panose="02020603050405020304" pitchFamily="18" charset="0"/>
              </a:rPr>
              <a:t>Raqs</a:t>
            </a:r>
            <a:r>
              <a:rPr lang="en-US" sz="1800" b="0" i="1" dirty="0">
                <a:solidFill>
                  <a:srgbClr val="0F0F0F"/>
                </a:solidFill>
                <a:effectLst/>
                <a:latin typeface="Calibri" panose="020F0502020204030204" pitchFamily="34" charset="0"/>
                <a:ea typeface="Times New Roman" panose="02020603050405020304" pitchFamily="18" charset="0"/>
              </a:rPr>
              <a:t> by Tara </a:t>
            </a:r>
            <a:r>
              <a:rPr lang="en-US" sz="1800" b="0" i="1" dirty="0" err="1">
                <a:solidFill>
                  <a:srgbClr val="0F0F0F"/>
                </a:solidFill>
                <a:effectLst/>
                <a:latin typeface="Calibri" panose="020F0502020204030204" pitchFamily="34" charset="0"/>
                <a:ea typeface="Times New Roman" panose="02020603050405020304" pitchFamily="18" charset="0"/>
              </a:rPr>
              <a:t>Pandeya</a:t>
            </a:r>
            <a:r>
              <a:rPr lang="en-US" sz="1800" b="0" i="1" dirty="0">
                <a:solidFill>
                  <a:srgbClr val="0F0F0F"/>
                </a:solidFill>
                <a:effectLst/>
                <a:latin typeface="Calibri" panose="020F0502020204030204" pitchFamily="34" charset="0"/>
                <a:ea typeface="Times New Roman" panose="02020603050405020304" pitchFamily="18" charset="0"/>
              </a:rPr>
              <a:t> and </a:t>
            </a:r>
            <a:r>
              <a:rPr lang="en-US" sz="1800" b="0" i="1" dirty="0" err="1">
                <a:solidFill>
                  <a:srgbClr val="0F0F0F"/>
                </a:solidFill>
                <a:effectLst/>
                <a:latin typeface="Calibri" panose="020F0502020204030204" pitchFamily="34" charset="0"/>
                <a:ea typeface="Times New Roman" panose="02020603050405020304" pitchFamily="18" charset="0"/>
              </a:rPr>
              <a:t>Abbos</a:t>
            </a:r>
            <a:r>
              <a:rPr lang="en-US" sz="1800" b="0" i="1" dirty="0">
                <a:solidFill>
                  <a:srgbClr val="0F0F0F"/>
                </a:solidFill>
                <a:effectLst/>
                <a:latin typeface="Calibri" panose="020F0502020204030204" pitchFamily="34" charset="0"/>
                <a:ea typeface="Times New Roman" panose="02020603050405020304" pitchFamily="18" charset="0"/>
              </a:rPr>
              <a:t> </a:t>
            </a:r>
            <a:r>
              <a:rPr lang="en-US" sz="1800" b="0" i="1" dirty="0" err="1">
                <a:solidFill>
                  <a:srgbClr val="0F0F0F"/>
                </a:solidFill>
                <a:effectLst/>
                <a:latin typeface="Calibri" panose="020F0502020204030204" pitchFamily="34" charset="0"/>
                <a:ea typeface="Times New Roman" panose="02020603050405020304" pitchFamily="18" charset="0"/>
              </a:rPr>
              <a:t>Kosimov</a:t>
            </a:r>
            <a:r>
              <a:rPr lang="en-US" sz="1800" b="0" i="1" dirty="0">
                <a:solidFill>
                  <a:srgbClr val="0F0F0F"/>
                </a:solidFill>
                <a:effectLst/>
                <a:latin typeface="Calibri" panose="020F0502020204030204" pitchFamily="34" charset="0"/>
                <a:ea typeface="Times New Roman" panose="02020603050405020304" pitchFamily="18" charset="0"/>
              </a:rPr>
              <a:t> </a:t>
            </a:r>
            <a:r>
              <a:rPr lang="en-US" sz="1800" b="0" dirty="0">
                <a:solidFill>
                  <a:srgbClr val="0F0F0F"/>
                </a:solidFill>
                <a:effectLst/>
                <a:latin typeface="Calibri" panose="020F0502020204030204" pitchFamily="34" charset="0"/>
                <a:ea typeface="Times New Roman" panose="02020603050405020304" pitchFamily="18" charset="0"/>
              </a:rPr>
              <a:t>[Video]. YouTube. 	</a:t>
            </a:r>
            <a:r>
              <a:rPr lang="en-US" sz="1800" b="0" u="sng" dirty="0">
                <a:solidFill>
                  <a:srgbClr val="0F0F0F"/>
                </a:solidFill>
                <a:effectLst/>
                <a:latin typeface="Calibri" panose="020F0502020204030204" pitchFamily="34" charset="0"/>
                <a:ea typeface="Times New Roman" panose="02020603050405020304" pitchFamily="18" charset="0"/>
                <a:hlinkClick r:id="rId6"/>
              </a:rPr>
              <a:t>https://youtu.be/-Sfdw3GjgFU</a:t>
            </a:r>
            <a:endParaRPr lang="en-US" sz="1800" b="1" dirty="0">
              <a:effectLst/>
              <a:latin typeface="Times New Roman" panose="02020603050405020304" pitchFamily="18" charset="0"/>
              <a:ea typeface="Times New Roman" panose="02020603050405020304" pitchFamily="18" charset="0"/>
            </a:endParaRPr>
          </a:p>
          <a:p>
            <a:pPr marL="0" marR="0" indent="-45720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Eden, Caroline. (2021).Samarkand: Recipes &amp; Stories from Central Asia &amp; The Caucasus. Octopus Publishing Group. </a:t>
            </a:r>
          </a:p>
          <a:p>
            <a:pPr marL="0" marR="0" indent="-457200">
              <a:lnSpc>
                <a:spcPct val="107000"/>
              </a:lnSpc>
              <a:spcBef>
                <a:spcPts val="0"/>
              </a:spcBef>
              <a:spcAft>
                <a:spcPts val="0"/>
              </a:spcAft>
              <a:buNone/>
            </a:pPr>
            <a:r>
              <a:rPr lang="en-US" sz="1800" dirty="0" err="1">
                <a:effectLst/>
                <a:latin typeface="Calibri" panose="020F0502020204030204" pitchFamily="34" charset="0"/>
                <a:ea typeface="Calibri" panose="020F0502020204030204" pitchFamily="34" charset="0"/>
              </a:rPr>
              <a:t>Herz</a:t>
            </a:r>
            <a:r>
              <a:rPr lang="en-US" sz="1800" dirty="0">
                <a:effectLst/>
                <a:latin typeface="Calibri" panose="020F0502020204030204" pitchFamily="34" charset="0"/>
                <a:ea typeface="Calibri" panose="020F0502020204030204" pitchFamily="34" charset="0"/>
              </a:rPr>
              <a:t>, R.S. (2002, 11 Nov). Do scents affect people's moods or work performance? </a:t>
            </a:r>
            <a:r>
              <a:rPr lang="en-US" sz="1800" i="1" dirty="0">
                <a:effectLst/>
                <a:latin typeface="Calibri" panose="020F0502020204030204" pitchFamily="34" charset="0"/>
                <a:ea typeface="Calibri" panose="020F0502020204030204" pitchFamily="34" charset="0"/>
              </a:rPr>
              <a:t>Scientific American</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7"/>
              </a:rPr>
              <a:t>https://www.scientificamerican.com/article/do-scents-affect-peoples/</a:t>
            </a:r>
            <a:endParaRPr lang="en-US" sz="1800" u="sng" dirty="0">
              <a:solidFill>
                <a:srgbClr val="0563C1"/>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Jenner, M.S.R. (2011). Follow Your Nose? Smell, Smelling, and Their Histories. </a:t>
            </a:r>
            <a:r>
              <a:rPr lang="en-US" sz="1800" i="1" dirty="0">
                <a:effectLst/>
                <a:latin typeface="Calibri" panose="020F0502020204030204" pitchFamily="34" charset="0"/>
                <a:ea typeface="Calibri" panose="020F0502020204030204" pitchFamily="34" charset="0"/>
              </a:rPr>
              <a:t>The American Historical Review</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116</a:t>
            </a:r>
            <a:r>
              <a:rPr lang="en-US" sz="1800" dirty="0">
                <a:effectLst/>
                <a:latin typeface="Calibri" panose="020F0502020204030204" pitchFamily="34" charset="0"/>
                <a:ea typeface="Calibri" panose="020F0502020204030204" pitchFamily="34" charset="0"/>
              </a:rPr>
              <a:t>(2), 335–351. 	</a:t>
            </a:r>
            <a:r>
              <a:rPr lang="en-US" sz="1800" u="sng" dirty="0">
                <a:solidFill>
                  <a:srgbClr val="0563C1"/>
                </a:solidFill>
                <a:effectLst/>
                <a:latin typeface="Calibri" panose="020F0502020204030204" pitchFamily="34" charset="0"/>
                <a:ea typeface="Calibri" panose="020F0502020204030204" pitchFamily="34" charset="0"/>
                <a:hlinkClick r:id="rId8"/>
              </a:rPr>
              <a:t>http://www.jstor.org/stable/23307699</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dirty="0" err="1">
                <a:effectLst/>
                <a:latin typeface="Calibri" panose="020F0502020204030204" pitchFamily="34" charset="0"/>
                <a:ea typeface="Calibri" panose="020F0502020204030204" pitchFamily="34" charset="0"/>
              </a:rPr>
              <a:t>Khojimatov</a:t>
            </a:r>
            <a:r>
              <a:rPr lang="en-US" sz="1800" dirty="0">
                <a:effectLst/>
                <a:latin typeface="Calibri" panose="020F0502020204030204" pitchFamily="34" charset="0"/>
                <a:ea typeface="Calibri" panose="020F0502020204030204" pitchFamily="34" charset="0"/>
              </a:rPr>
              <a:t>, O.K., et al. (2015). Some wild growing plants in traditional foods of Uzbekistan. Journal of Ethnic Foods, Vol. 2, Issue 1, Pages 25-28, 	</a:t>
            </a:r>
            <a:r>
              <a:rPr lang="en-US" sz="1800" u="sng" dirty="0">
                <a:solidFill>
                  <a:srgbClr val="0563C1"/>
                </a:solidFill>
                <a:effectLst/>
                <a:latin typeface="Calibri" panose="020F0502020204030204" pitchFamily="34" charset="0"/>
                <a:ea typeface="Calibri" panose="020F0502020204030204" pitchFamily="34" charset="0"/>
                <a:hlinkClick r:id="rId9"/>
              </a:rPr>
              <a:t>https://doi.org/10.1016/j.jef.2015.02.005</a:t>
            </a:r>
            <a:r>
              <a:rPr lang="en-US" sz="1800" dirty="0">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Loewe, M. (1971). Spices and Silk: Aspects of World Trade in the First Seven Centuries of the Christian Era. </a:t>
            </a:r>
            <a:r>
              <a:rPr lang="en-US" sz="1800" i="1" dirty="0">
                <a:effectLst/>
                <a:latin typeface="Calibri" panose="020F0502020204030204" pitchFamily="34" charset="0"/>
                <a:ea typeface="Calibri" panose="020F0502020204030204" pitchFamily="34" charset="0"/>
              </a:rPr>
              <a:t>Journal of the Royal Asiatic Society of Great 	Britain and Ireland</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2</a:t>
            </a:r>
            <a:r>
              <a:rPr lang="en-US" sz="1800" dirty="0">
                <a:effectLst/>
                <a:latin typeface="Calibri" panose="020F0502020204030204" pitchFamily="34" charset="0"/>
                <a:ea typeface="Calibri" panose="020F0502020204030204" pitchFamily="34" charset="0"/>
              </a:rPr>
              <a:t>, 166–179. </a:t>
            </a:r>
            <a:r>
              <a:rPr lang="en-US" sz="1800" u="sng" dirty="0">
                <a:solidFill>
                  <a:srgbClr val="0563C1"/>
                </a:solidFill>
                <a:effectLst/>
                <a:latin typeface="Calibri" panose="020F0502020204030204" pitchFamily="34" charset="0"/>
                <a:ea typeface="Calibri" panose="020F0502020204030204" pitchFamily="34" charset="0"/>
                <a:hlinkClick r:id="rId10"/>
              </a:rPr>
              <a:t>http://www.jstor.org/stable/25203290</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MM Channel. (2021, Jan 11). </a:t>
            </a:r>
            <a:r>
              <a:rPr lang="en-US" sz="1800" i="1" dirty="0">
                <a:effectLst/>
                <a:latin typeface="Calibri" panose="020F0502020204030204" pitchFamily="34" charset="0"/>
                <a:ea typeface="Calibri" panose="020F0502020204030204" pitchFamily="34" charset="0"/>
              </a:rPr>
              <a:t>The spice market at Bukhara, Uzbekistan</a:t>
            </a:r>
            <a:r>
              <a:rPr lang="en-US" sz="1800" dirty="0">
                <a:effectLst/>
                <a:latin typeface="Calibri" panose="020F0502020204030204" pitchFamily="34" charset="0"/>
                <a:ea typeface="Calibri" panose="020F0502020204030204" pitchFamily="34" charset="0"/>
              </a:rPr>
              <a:t> [Video]. YouTube. 	</a:t>
            </a:r>
            <a:r>
              <a:rPr lang="en-US" sz="1800" u="sng" dirty="0">
                <a:solidFill>
                  <a:srgbClr val="0563C1"/>
                </a:solidFill>
                <a:effectLst/>
                <a:latin typeface="Calibri" panose="020F0502020204030204" pitchFamily="34" charset="0"/>
                <a:ea typeface="Calibri" panose="020F0502020204030204" pitchFamily="34" charset="0"/>
                <a:hlinkClick r:id="rId11"/>
              </a:rPr>
              <a:t>https://youtube.com/clip/UgkxnMe1YT7K2b9LL5IQDTrIabqijIaMsnd</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Patterson, Daniel. (2016, 26 Aug) “Spices, culture and the value of cuisine.” Medium.   </a:t>
            </a:r>
            <a:r>
              <a:rPr lang="en-US" sz="1800" u="sng" dirty="0">
                <a:solidFill>
                  <a:srgbClr val="0563C1"/>
                </a:solidFill>
                <a:effectLst/>
                <a:latin typeface="Calibri" panose="020F0502020204030204" pitchFamily="34" charset="0"/>
                <a:ea typeface="Calibri" panose="020F0502020204030204" pitchFamily="34" charset="0"/>
                <a:hlinkClick r:id="rId12"/>
              </a:rPr>
              <a:t>https://medium.com/@dcpatterson/spices-culture-and-the-	value-of-cuisine-8581bebb3d3d</a:t>
            </a:r>
            <a:r>
              <a:rPr lang="en-US" sz="1800" dirty="0">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Ray, P. S. (2016). “Silk road economic belt and the 21</a:t>
            </a:r>
            <a:r>
              <a:rPr lang="en-US" sz="1800" baseline="30000" dirty="0">
                <a:effectLst/>
                <a:latin typeface="Calibri" panose="020F0502020204030204" pitchFamily="34" charset="0"/>
                <a:ea typeface="Calibri" panose="020F0502020204030204" pitchFamily="34" charset="0"/>
              </a:rPr>
              <a:t>st</a:t>
            </a:r>
            <a:r>
              <a:rPr lang="en-US" sz="1800" dirty="0">
                <a:effectLst/>
                <a:latin typeface="Calibri" panose="020F0502020204030204" pitchFamily="34" charset="0"/>
                <a:ea typeface="Calibri" panose="020F0502020204030204" pitchFamily="34" charset="0"/>
              </a:rPr>
              <a:t> century maritime silk road: Effect on global supply chains and maritime 	</a:t>
            </a:r>
            <a:r>
              <a:rPr lang="en-US" sz="1800" dirty="0" err="1">
                <a:effectLst/>
                <a:latin typeface="Calibri" panose="020F0502020204030204" pitchFamily="34" charset="0"/>
                <a:ea typeface="Calibri" panose="020F0502020204030204" pitchFamily="34" charset="0"/>
              </a:rPr>
              <a:t>connectivity.”</a:t>
            </a:r>
            <a:r>
              <a:rPr lang="en-US" sz="1800" i="1" dirty="0" err="1">
                <a:effectLst/>
                <a:latin typeface="Calibri" panose="020F0502020204030204" pitchFamily="34" charset="0"/>
                <a:ea typeface="Calibri" panose="020F0502020204030204" pitchFamily="34" charset="0"/>
              </a:rPr>
              <a:t>Proceedings</a:t>
            </a:r>
            <a:r>
              <a:rPr lang="en-US" sz="1800" i="1" dirty="0">
                <a:effectLst/>
                <a:latin typeface="Calibri" panose="020F0502020204030204" pitchFamily="34" charset="0"/>
                <a:ea typeface="Calibri" panose="020F0502020204030204" pitchFamily="34" charset="0"/>
              </a:rPr>
              <a:t> of the Indian History Congress</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77</a:t>
            </a:r>
            <a:r>
              <a:rPr lang="en-US" sz="1800" dirty="0">
                <a:effectLst/>
                <a:latin typeface="Calibri" panose="020F0502020204030204" pitchFamily="34" charset="0"/>
                <a:ea typeface="Calibri" panose="020F0502020204030204" pitchFamily="34" charset="0"/>
              </a:rPr>
              <a:t>, 828–834. </a:t>
            </a:r>
            <a:r>
              <a:rPr lang="en-US" sz="1800" u="sng" dirty="0">
                <a:solidFill>
                  <a:srgbClr val="0563C1"/>
                </a:solidFill>
                <a:effectLst/>
                <a:latin typeface="Calibri" panose="020F0502020204030204" pitchFamily="34" charset="0"/>
                <a:ea typeface="Calibri" panose="020F0502020204030204" pitchFamily="34" charset="0"/>
                <a:hlinkClick r:id="rId13"/>
              </a:rPr>
              <a:t>https://www.jstor.org/stable/26552712</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Resource about a smell sensory project in Europe: </a:t>
            </a:r>
            <a:r>
              <a:rPr lang="en-US" sz="1800" u="sng" dirty="0">
                <a:solidFill>
                  <a:srgbClr val="0563C1"/>
                </a:solidFill>
                <a:effectLst/>
                <a:latin typeface="Calibri" panose="020F0502020204030204" pitchFamily="34" charset="0"/>
                <a:ea typeface="Calibri" panose="020F0502020204030204" pitchFamily="34" charset="0"/>
                <a:hlinkClick r:id="rId14"/>
              </a:rPr>
              <a:t>https://odeuropa.eu/</a:t>
            </a:r>
            <a:r>
              <a:rPr lang="en-US" sz="1800" dirty="0">
                <a:effectLst/>
                <a:latin typeface="Calibri" panose="020F0502020204030204" pitchFamily="34" charset="0"/>
                <a:ea typeface="Calibri" panose="020F0502020204030204" pitchFamily="34" charset="0"/>
              </a:rPr>
              <a:t> with an excellent bibliography at: </a:t>
            </a:r>
            <a:r>
              <a:rPr lang="en-US" sz="1800" u="sng" dirty="0">
                <a:solidFill>
                  <a:srgbClr val="0563C1"/>
                </a:solidFill>
                <a:effectLst/>
                <a:latin typeface="Calibri" panose="020F0502020204030204" pitchFamily="34" charset="0"/>
                <a:ea typeface="Calibri" panose="020F0502020204030204" pitchFamily="34" charset="0"/>
                <a:hlinkClick r:id="rId15"/>
              </a:rPr>
              <a:t>https://odeuropa.eu/publications/</a:t>
            </a:r>
            <a:r>
              <a:rPr lang="en-US" sz="1800" dirty="0">
                <a:effectLs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rPr>
              <a:t>Spengler III, R.N. (2020) The Silk Road Origins of the Foods We Eat</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Central Asian </a:t>
            </a:r>
            <a:r>
              <a:rPr lang="en-US" sz="1800" dirty="0" err="1">
                <a:effectLst/>
                <a:latin typeface="Calibri" panose="020F0502020204030204" pitchFamily="34" charset="0"/>
                <a:ea typeface="Calibri" panose="020F0502020204030204" pitchFamily="34" charset="0"/>
              </a:rPr>
              <a:t>Arecheobiology</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16"/>
              </a:rPr>
              <a:t>https://robertnspengler.com/fruit-from-the-sands-	the-silk-road-origins-of-the-foods-we-eat/</a:t>
            </a: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48870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4AFC-BEF9-1071-ABE3-3961083D2EA5}"/>
              </a:ext>
            </a:extLst>
          </p:cNvPr>
          <p:cNvSpPr>
            <a:spLocks noGrp="1"/>
          </p:cNvSpPr>
          <p:nvPr>
            <p:ph type="title"/>
          </p:nvPr>
        </p:nvSpPr>
        <p:spPr>
          <a:xfrm>
            <a:off x="341243" y="136525"/>
            <a:ext cx="11509513" cy="1402454"/>
          </a:xfrm>
        </p:spPr>
        <p:txBody>
          <a:bodyPr/>
          <a:lstStyle/>
          <a:p>
            <a:r>
              <a:rPr lang="en-US" b="1" dirty="0">
                <a:solidFill>
                  <a:schemeClr val="accent1">
                    <a:lumMod val="75000"/>
                  </a:schemeClr>
                </a:solidFill>
              </a:rPr>
              <a:t>Group Activity: Rank these aromas</a:t>
            </a:r>
            <a:r>
              <a:rPr lang="en-US" b="1" baseline="30000" dirty="0">
                <a:solidFill>
                  <a:schemeClr val="accent1">
                    <a:lumMod val="75000"/>
                  </a:schemeClr>
                </a:solidFill>
              </a:rPr>
              <a:t>1</a:t>
            </a:r>
          </a:p>
        </p:txBody>
      </p:sp>
      <p:sp>
        <p:nvSpPr>
          <p:cNvPr id="3" name="Content Placeholder 2">
            <a:extLst>
              <a:ext uri="{FF2B5EF4-FFF2-40B4-BE49-F238E27FC236}">
                <a16:creationId xmlns:a16="http://schemas.microsoft.com/office/drawing/2014/main" id="{AB9231B0-B0C4-6758-5C36-47814618C646}"/>
              </a:ext>
            </a:extLst>
          </p:cNvPr>
          <p:cNvSpPr>
            <a:spLocks noGrp="1"/>
          </p:cNvSpPr>
          <p:nvPr>
            <p:ph idx="1"/>
          </p:nvPr>
        </p:nvSpPr>
        <p:spPr>
          <a:xfrm>
            <a:off x="357809" y="1262270"/>
            <a:ext cx="11476382" cy="5034359"/>
          </a:xfrm>
        </p:spPr>
        <p:txBody>
          <a:bodyPr>
            <a:normAutofit/>
          </a:bodyPr>
          <a:lstStyle/>
          <a:p>
            <a:pPr marL="0" indent="0" algn="l">
              <a:buNone/>
            </a:pPr>
            <a:r>
              <a:rPr lang="en-US" dirty="0">
                <a:solidFill>
                  <a:srgbClr val="222222"/>
                </a:solidFill>
                <a:latin typeface="Lato" panose="020F0502020204030203" pitchFamily="34" charset="0"/>
              </a:rPr>
              <a:t>(5 mins) In pairs, </a:t>
            </a:r>
            <a:r>
              <a:rPr lang="en-US" b="0" i="0" dirty="0">
                <a:solidFill>
                  <a:srgbClr val="222222"/>
                </a:solidFill>
                <a:effectLst/>
                <a:latin typeface="Lato" panose="020F0502020204030203" pitchFamily="34" charset="0"/>
              </a:rPr>
              <a:t>rank these aromas with your partner. Put the best aromas at the top</a:t>
            </a:r>
            <a:r>
              <a:rPr lang="en-US" dirty="0">
                <a:solidFill>
                  <a:srgbClr val="222222"/>
                </a:solidFill>
                <a:latin typeface="Lato" panose="020F0502020204030203" pitchFamily="34" charset="0"/>
              </a:rPr>
              <a:t> and explain/discuss your choices. </a:t>
            </a:r>
          </a:p>
          <a:p>
            <a:pPr marL="0" indent="0" algn="l">
              <a:buNone/>
            </a:pPr>
            <a:endParaRPr lang="en-US" b="0" i="0" dirty="0">
              <a:solidFill>
                <a:srgbClr val="222222"/>
              </a:solidFill>
              <a:effectLst/>
              <a:latin typeface="Lato" panose="020F0502020204030203" pitchFamily="34" charset="0"/>
            </a:endParaRPr>
          </a:p>
          <a:p>
            <a:pPr lvl="1"/>
            <a:r>
              <a:rPr lang="en-US" b="0" i="0" dirty="0">
                <a:solidFill>
                  <a:srgbClr val="222222"/>
                </a:solidFill>
                <a:effectLst/>
                <a:latin typeface="Lato" panose="020F0502020204030203" pitchFamily="34" charset="0"/>
              </a:rPr>
              <a:t>coffee</a:t>
            </a:r>
          </a:p>
          <a:p>
            <a:pPr lvl="1"/>
            <a:r>
              <a:rPr lang="en-US" b="0" i="0" dirty="0">
                <a:solidFill>
                  <a:srgbClr val="222222"/>
                </a:solidFill>
                <a:effectLst/>
                <a:latin typeface="Lato" panose="020F0502020204030203" pitchFamily="34" charset="0"/>
              </a:rPr>
              <a:t>freshly baked bread</a:t>
            </a:r>
          </a:p>
          <a:p>
            <a:pPr lvl="1"/>
            <a:r>
              <a:rPr lang="en-US" b="0" i="0" dirty="0">
                <a:solidFill>
                  <a:srgbClr val="222222"/>
                </a:solidFill>
                <a:effectLst/>
                <a:latin typeface="Lato" panose="020F0502020204030203" pitchFamily="34" charset="0"/>
              </a:rPr>
              <a:t>popcorn</a:t>
            </a:r>
          </a:p>
          <a:p>
            <a:pPr lvl="1"/>
            <a:r>
              <a:rPr lang="en-US" b="0" i="0" dirty="0">
                <a:solidFill>
                  <a:srgbClr val="222222"/>
                </a:solidFill>
                <a:effectLst/>
                <a:latin typeface="Lato" panose="020F0502020204030203" pitchFamily="34" charset="0"/>
              </a:rPr>
              <a:t>the countryside</a:t>
            </a:r>
          </a:p>
          <a:p>
            <a:pPr lvl="1"/>
            <a:r>
              <a:rPr lang="en-US" b="0" i="0" dirty="0">
                <a:solidFill>
                  <a:srgbClr val="222222"/>
                </a:solidFill>
                <a:effectLst/>
                <a:latin typeface="Lato" panose="020F0502020204030203" pitchFamily="34" charset="0"/>
              </a:rPr>
              <a:t>banana</a:t>
            </a:r>
          </a:p>
          <a:p>
            <a:pPr lvl="1"/>
            <a:r>
              <a:rPr lang="en-US" dirty="0">
                <a:solidFill>
                  <a:srgbClr val="222222"/>
                </a:solidFill>
                <a:latin typeface="Lato" panose="020F0502020204030203" pitchFamily="34" charset="0"/>
              </a:rPr>
              <a:t>Axe body spray</a:t>
            </a:r>
            <a:endParaRPr lang="en-US" b="0" i="0" dirty="0">
              <a:solidFill>
                <a:srgbClr val="222222"/>
              </a:solidFill>
              <a:effectLst/>
              <a:latin typeface="Lato" panose="020F0502020204030203" pitchFamily="34" charset="0"/>
            </a:endParaRPr>
          </a:p>
          <a:p>
            <a:pPr lvl="1"/>
            <a:r>
              <a:rPr lang="en-US" dirty="0">
                <a:solidFill>
                  <a:srgbClr val="222222"/>
                </a:solidFill>
                <a:latin typeface="Lato" panose="020F0502020204030203" pitchFamily="34" charset="0"/>
              </a:rPr>
              <a:t>Air after rain</a:t>
            </a:r>
            <a:endParaRPr lang="en-US" b="0" i="0" dirty="0">
              <a:solidFill>
                <a:srgbClr val="222222"/>
              </a:solidFill>
              <a:effectLst/>
              <a:latin typeface="Lato" panose="020F0502020204030203" pitchFamily="34" charset="0"/>
            </a:endParaRPr>
          </a:p>
          <a:p>
            <a:pPr algn="l"/>
            <a:endParaRPr lang="en-US" b="0" i="0" dirty="0">
              <a:solidFill>
                <a:srgbClr val="222222"/>
              </a:solidFill>
              <a:effectLst/>
              <a:latin typeface="Lato" panose="020F0502020204030203" pitchFamily="34" charset="0"/>
            </a:endParaRPr>
          </a:p>
          <a:p>
            <a:endParaRPr lang="en-US" dirty="0"/>
          </a:p>
        </p:txBody>
      </p:sp>
      <p:sp>
        <p:nvSpPr>
          <p:cNvPr id="4" name="Footer Placeholder 3">
            <a:extLst>
              <a:ext uri="{FF2B5EF4-FFF2-40B4-BE49-F238E27FC236}">
                <a16:creationId xmlns:a16="http://schemas.microsoft.com/office/drawing/2014/main" id="{DCE8891A-5D38-529F-D233-B6286B0BD56F}"/>
              </a:ext>
            </a:extLst>
          </p:cNvPr>
          <p:cNvSpPr>
            <a:spLocks noGrp="1"/>
          </p:cNvSpPr>
          <p:nvPr>
            <p:ph type="ftr" sz="quarter" idx="11"/>
          </p:nvPr>
        </p:nvSpPr>
        <p:spPr>
          <a:xfrm>
            <a:off x="324678" y="6296628"/>
            <a:ext cx="11542644" cy="424847"/>
          </a:xfrm>
        </p:spPr>
        <p:txBody>
          <a:bodyPr/>
          <a:lstStyle/>
          <a:p>
            <a:pPr algn="l"/>
            <a:r>
              <a:rPr lang="en-US" dirty="0">
                <a:solidFill>
                  <a:schemeClr val="accent4"/>
                </a:solidFill>
              </a:rPr>
              <a:t>1. Adapted from Breaking News English Lesson: Historic Smells (https://breakingnewsenglish.com/2011/201119-historic-smells.html)</a:t>
            </a:r>
          </a:p>
        </p:txBody>
      </p:sp>
    </p:spTree>
    <p:extLst>
      <p:ext uri="{BB962C8B-B14F-4D97-AF65-F5344CB8AC3E}">
        <p14:creationId xmlns:p14="http://schemas.microsoft.com/office/powerpoint/2010/main" val="191372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4AFC-BEF9-1071-ABE3-3961083D2EA5}"/>
              </a:ext>
            </a:extLst>
          </p:cNvPr>
          <p:cNvSpPr>
            <a:spLocks noGrp="1"/>
          </p:cNvSpPr>
          <p:nvPr>
            <p:ph type="title"/>
          </p:nvPr>
        </p:nvSpPr>
        <p:spPr>
          <a:xfrm>
            <a:off x="341243" y="136525"/>
            <a:ext cx="11509513" cy="1402454"/>
          </a:xfrm>
        </p:spPr>
        <p:txBody>
          <a:bodyPr/>
          <a:lstStyle/>
          <a:p>
            <a:r>
              <a:rPr lang="en-US" b="1" dirty="0">
                <a:solidFill>
                  <a:schemeClr val="accent1">
                    <a:lumMod val="75000"/>
                  </a:schemeClr>
                </a:solidFill>
              </a:rPr>
              <a:t>Group Activity continued…</a:t>
            </a:r>
            <a:endParaRPr lang="en-US" b="1" baseline="30000" dirty="0">
              <a:solidFill>
                <a:schemeClr val="accent1">
                  <a:lumMod val="75000"/>
                </a:schemeClr>
              </a:solidFill>
            </a:endParaRPr>
          </a:p>
        </p:txBody>
      </p:sp>
      <p:sp>
        <p:nvSpPr>
          <p:cNvPr id="3" name="Content Placeholder 2">
            <a:extLst>
              <a:ext uri="{FF2B5EF4-FFF2-40B4-BE49-F238E27FC236}">
                <a16:creationId xmlns:a16="http://schemas.microsoft.com/office/drawing/2014/main" id="{AB9231B0-B0C4-6758-5C36-47814618C646}"/>
              </a:ext>
            </a:extLst>
          </p:cNvPr>
          <p:cNvSpPr>
            <a:spLocks noGrp="1"/>
          </p:cNvSpPr>
          <p:nvPr>
            <p:ph idx="1"/>
          </p:nvPr>
        </p:nvSpPr>
        <p:spPr>
          <a:xfrm>
            <a:off x="357809" y="1262270"/>
            <a:ext cx="11509512" cy="5277678"/>
          </a:xfrm>
        </p:spPr>
        <p:txBody>
          <a:bodyPr>
            <a:normAutofit/>
          </a:bodyPr>
          <a:lstStyle/>
          <a:p>
            <a:pPr marL="0" indent="0" algn="l">
              <a:buNone/>
            </a:pPr>
            <a:r>
              <a:rPr lang="en-US" dirty="0">
                <a:solidFill>
                  <a:srgbClr val="222222"/>
                </a:solidFill>
                <a:latin typeface="Lato" panose="020F0502020204030203" pitchFamily="34" charset="0"/>
              </a:rPr>
              <a:t>(5 mins) In groups of 4, </a:t>
            </a:r>
            <a:r>
              <a:rPr lang="en-US" b="0" i="0" dirty="0">
                <a:solidFill>
                  <a:srgbClr val="222222"/>
                </a:solidFill>
                <a:effectLst/>
                <a:latin typeface="Lato" panose="020F0502020204030203" pitchFamily="34" charset="0"/>
              </a:rPr>
              <a:t>rank these aromas. Put the best aromas at the top</a:t>
            </a:r>
            <a:r>
              <a:rPr lang="en-US" dirty="0">
                <a:solidFill>
                  <a:srgbClr val="222222"/>
                </a:solidFill>
                <a:latin typeface="Lato" panose="020F0502020204030203" pitchFamily="34" charset="0"/>
              </a:rPr>
              <a:t> and explain/discuss your choices. Select a group representative to share with the rest of the class. </a:t>
            </a:r>
            <a:endParaRPr lang="en-US" b="0" i="0" dirty="0">
              <a:solidFill>
                <a:srgbClr val="222222"/>
              </a:solidFill>
              <a:effectLst/>
              <a:latin typeface="Lato" panose="020F0502020204030203" pitchFamily="34" charset="0"/>
            </a:endParaRPr>
          </a:p>
          <a:p>
            <a:pPr lvl="1"/>
            <a:r>
              <a:rPr lang="en-US" b="0" i="0" dirty="0">
                <a:solidFill>
                  <a:srgbClr val="222222"/>
                </a:solidFill>
                <a:effectLst/>
                <a:latin typeface="Lato" panose="020F0502020204030203" pitchFamily="34" charset="0"/>
              </a:rPr>
              <a:t>coffee</a:t>
            </a:r>
          </a:p>
          <a:p>
            <a:pPr lvl="1"/>
            <a:r>
              <a:rPr lang="en-US" b="0" i="0" dirty="0">
                <a:solidFill>
                  <a:srgbClr val="222222"/>
                </a:solidFill>
                <a:effectLst/>
                <a:latin typeface="Lato" panose="020F0502020204030203" pitchFamily="34" charset="0"/>
              </a:rPr>
              <a:t>freshly baked bread</a:t>
            </a:r>
          </a:p>
          <a:p>
            <a:pPr lvl="1"/>
            <a:r>
              <a:rPr lang="en-US" b="0" i="0" dirty="0">
                <a:solidFill>
                  <a:srgbClr val="222222"/>
                </a:solidFill>
                <a:effectLst/>
                <a:latin typeface="Lato" panose="020F0502020204030203" pitchFamily="34" charset="0"/>
              </a:rPr>
              <a:t>popcorn</a:t>
            </a:r>
          </a:p>
          <a:p>
            <a:pPr lvl="1"/>
            <a:r>
              <a:rPr lang="en-US" b="0" i="0" dirty="0">
                <a:solidFill>
                  <a:srgbClr val="222222"/>
                </a:solidFill>
                <a:effectLst/>
                <a:latin typeface="Lato" panose="020F0502020204030203" pitchFamily="34" charset="0"/>
              </a:rPr>
              <a:t>the countryside</a:t>
            </a:r>
          </a:p>
          <a:p>
            <a:pPr lvl="1"/>
            <a:r>
              <a:rPr lang="en-US" b="0" i="0" dirty="0">
                <a:solidFill>
                  <a:srgbClr val="222222"/>
                </a:solidFill>
                <a:effectLst/>
                <a:latin typeface="Lato" panose="020F0502020204030203" pitchFamily="34" charset="0"/>
              </a:rPr>
              <a:t>banana</a:t>
            </a:r>
          </a:p>
          <a:p>
            <a:pPr lvl="1"/>
            <a:r>
              <a:rPr lang="en-US" dirty="0">
                <a:solidFill>
                  <a:srgbClr val="222222"/>
                </a:solidFill>
                <a:latin typeface="Lato" panose="020F0502020204030203" pitchFamily="34" charset="0"/>
              </a:rPr>
              <a:t>Axe body spray</a:t>
            </a:r>
            <a:endParaRPr lang="en-US" b="0" i="0" dirty="0">
              <a:solidFill>
                <a:srgbClr val="222222"/>
              </a:solidFill>
              <a:effectLst/>
              <a:latin typeface="Lato" panose="020F0502020204030203" pitchFamily="34" charset="0"/>
            </a:endParaRPr>
          </a:p>
          <a:p>
            <a:pPr lvl="1"/>
            <a:r>
              <a:rPr lang="en-US" dirty="0">
                <a:solidFill>
                  <a:srgbClr val="222222"/>
                </a:solidFill>
                <a:latin typeface="Lato" panose="020F0502020204030203" pitchFamily="34" charset="0"/>
              </a:rPr>
              <a:t>Air after rain</a:t>
            </a:r>
            <a:endParaRPr lang="en-US" b="0" i="0" dirty="0">
              <a:solidFill>
                <a:srgbClr val="222222"/>
              </a:solidFill>
              <a:effectLst/>
              <a:latin typeface="Lato" panose="020F0502020204030203" pitchFamily="34" charset="0"/>
            </a:endParaRPr>
          </a:p>
          <a:p>
            <a:pPr marL="0" indent="0" algn="l">
              <a:buNone/>
            </a:pPr>
            <a:endParaRPr lang="en-US" b="0" i="0" dirty="0">
              <a:solidFill>
                <a:srgbClr val="222222"/>
              </a:solidFill>
              <a:effectLst/>
              <a:latin typeface="Lato" panose="020F0502020204030203" pitchFamily="34" charset="0"/>
            </a:endParaRPr>
          </a:p>
          <a:p>
            <a:pPr marL="0" indent="0" algn="l">
              <a:buNone/>
            </a:pPr>
            <a:r>
              <a:rPr lang="en-US" b="0" i="0" dirty="0">
                <a:solidFill>
                  <a:srgbClr val="222222"/>
                </a:solidFill>
                <a:effectLst/>
                <a:latin typeface="Lato" panose="020F0502020204030203" pitchFamily="34" charset="0"/>
              </a:rPr>
              <a:t>(5 mins) Group sharing. </a:t>
            </a:r>
          </a:p>
          <a:p>
            <a:endParaRPr lang="en-US" dirty="0"/>
          </a:p>
        </p:txBody>
      </p:sp>
    </p:spTree>
    <p:extLst>
      <p:ext uri="{BB962C8B-B14F-4D97-AF65-F5344CB8AC3E}">
        <p14:creationId xmlns:p14="http://schemas.microsoft.com/office/powerpoint/2010/main" val="92895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82325-7362-A09C-0651-0AF70EE99D7F}"/>
              </a:ext>
            </a:extLst>
          </p:cNvPr>
          <p:cNvSpPr>
            <a:spLocks noGrp="1"/>
          </p:cNvSpPr>
          <p:nvPr>
            <p:ph idx="1"/>
          </p:nvPr>
        </p:nvSpPr>
        <p:spPr>
          <a:xfrm>
            <a:off x="357809" y="1053548"/>
            <a:ext cx="11420061" cy="5123415"/>
          </a:xfrm>
        </p:spPr>
        <p:txBody>
          <a:bodyPr>
            <a:normAutofit lnSpcReduction="10000"/>
          </a:bodyPr>
          <a:lstStyle/>
          <a:p>
            <a:pPr algn="l"/>
            <a:endParaRPr lang="en-US" sz="1800" b="0" i="0" u="none" strike="noStrike" baseline="0" dirty="0">
              <a:solidFill>
                <a:srgbClr val="000000"/>
              </a:solidFill>
              <a:latin typeface="Code"/>
            </a:endParaRPr>
          </a:p>
          <a:p>
            <a:pPr marL="0" indent="0">
              <a:buNone/>
            </a:pPr>
            <a:r>
              <a:rPr lang="en-US" sz="2400" b="0" i="0" u="none" strike="noStrike" baseline="0" dirty="0">
                <a:solidFill>
                  <a:schemeClr val="accent6"/>
                </a:solidFill>
                <a:latin typeface="Code"/>
              </a:rPr>
              <a:t>"A great many Things have been said of Smells," observed the late-seventeenth century Italian physician Bernardino </a:t>
            </a:r>
            <a:r>
              <a:rPr lang="en-US" sz="2400" b="0" i="0" u="none" strike="noStrike" baseline="0" dirty="0" err="1">
                <a:solidFill>
                  <a:schemeClr val="accent6"/>
                </a:solidFill>
                <a:latin typeface="Code"/>
              </a:rPr>
              <a:t>Ramazzini</a:t>
            </a:r>
            <a:r>
              <a:rPr lang="en-US" sz="2400" b="0" i="0" u="none" strike="noStrike" baseline="0" dirty="0">
                <a:solidFill>
                  <a:schemeClr val="accent6"/>
                </a:solidFill>
                <a:latin typeface="Code"/>
              </a:rPr>
              <a:t>, but "a particular and exact of History '</a:t>
            </a:r>
            <a:r>
              <a:rPr lang="en-US" sz="2400" b="0" i="0" u="none" strike="noStrike" baseline="0" dirty="0" err="1">
                <a:solidFill>
                  <a:schemeClr val="accent6"/>
                </a:solidFill>
                <a:latin typeface="Code"/>
              </a:rPr>
              <a:t>em</a:t>
            </a:r>
            <a:r>
              <a:rPr lang="en-US" sz="2400" b="0" i="0" u="none" strike="noStrike" baseline="0" dirty="0">
                <a:solidFill>
                  <a:schemeClr val="accent6"/>
                </a:solidFill>
                <a:latin typeface="Code"/>
              </a:rPr>
              <a:t> is yet wanting." </a:t>
            </a:r>
          </a:p>
          <a:p>
            <a:pPr marL="0" indent="0">
              <a:buNone/>
            </a:pPr>
            <a:r>
              <a:rPr lang="en-US" sz="2400" b="0" i="0" u="none" strike="noStrike" baseline="0" dirty="0">
                <a:solidFill>
                  <a:schemeClr val="accent6"/>
                </a:solidFill>
                <a:latin typeface="Code"/>
              </a:rPr>
              <a:t>This was still the case nearly three hundred years later when Roy Porter wrote his foreword to the English translation of Alain Corbin’s </a:t>
            </a:r>
            <a:r>
              <a:rPr lang="en-US" sz="2400" b="0" i="1" u="none" strike="noStrike" baseline="0" dirty="0">
                <a:solidFill>
                  <a:schemeClr val="accent6"/>
                </a:solidFill>
                <a:latin typeface="Code"/>
              </a:rPr>
              <a:t>The Foul and the Fragrant</a:t>
            </a:r>
            <a:r>
              <a:rPr lang="en-US" sz="2400" b="0" i="0" u="none" strike="noStrike" baseline="0" dirty="0">
                <a:solidFill>
                  <a:schemeClr val="accent6"/>
                </a:solidFill>
                <a:latin typeface="Code"/>
              </a:rPr>
              <a:t>, the work that more than any other wafted odor into modern historical consciousness. </a:t>
            </a:r>
          </a:p>
          <a:p>
            <a:pPr marL="0" indent="0">
              <a:buNone/>
            </a:pPr>
            <a:r>
              <a:rPr lang="en-US" sz="2400" b="0" i="0" u="none" strike="noStrike" baseline="0" dirty="0">
                <a:solidFill>
                  <a:schemeClr val="accent6"/>
                </a:solidFill>
                <a:latin typeface="Code"/>
              </a:rPr>
              <a:t>"Today's history," Porter declared, "comes deodorized." "How many historians," he continued, "have given us the smell of previous societies? Researchers have been all too silent, repelled, it seems, by modern hygienic sensibilities even from contemplating the stench of the past.” (Jenner 2011)</a:t>
            </a:r>
          </a:p>
          <a:p>
            <a:pPr marL="0" indent="0">
              <a:buNone/>
            </a:pPr>
            <a:endParaRPr lang="en-US" sz="2400" dirty="0"/>
          </a:p>
          <a:p>
            <a:pPr marL="0" indent="0">
              <a:buNone/>
            </a:pPr>
            <a:r>
              <a:rPr lang="en-US" sz="2400" b="1" dirty="0"/>
              <a:t>Discuss: Many researchers claim that smell is the most underdeveloped sense in U.S. culture. What do you think?</a:t>
            </a:r>
          </a:p>
          <a:p>
            <a:pPr marL="0" indent="0">
              <a:buNone/>
            </a:pPr>
            <a:endParaRPr lang="en-US" sz="2400" b="0" i="0" u="none" strike="noStrike" baseline="0" dirty="0">
              <a:solidFill>
                <a:schemeClr val="accent6"/>
              </a:solidFill>
              <a:latin typeface="Code"/>
            </a:endParaRPr>
          </a:p>
          <a:p>
            <a:endParaRPr lang="en-US" sz="1800" dirty="0">
              <a:latin typeface="Code"/>
            </a:endParaRPr>
          </a:p>
        </p:txBody>
      </p:sp>
      <p:sp>
        <p:nvSpPr>
          <p:cNvPr id="4" name="TextBox 3">
            <a:extLst>
              <a:ext uri="{FF2B5EF4-FFF2-40B4-BE49-F238E27FC236}">
                <a16:creationId xmlns:a16="http://schemas.microsoft.com/office/drawing/2014/main" id="{EDCBBD24-7C75-E9DC-71C2-4487D536B324}"/>
              </a:ext>
            </a:extLst>
          </p:cNvPr>
          <p:cNvSpPr txBox="1"/>
          <p:nvPr/>
        </p:nvSpPr>
        <p:spPr>
          <a:xfrm>
            <a:off x="357809" y="278296"/>
            <a:ext cx="11241156" cy="769441"/>
          </a:xfrm>
          <a:prstGeom prst="rect">
            <a:avLst/>
          </a:prstGeom>
          <a:noFill/>
        </p:spPr>
        <p:txBody>
          <a:bodyPr wrap="square" rtlCol="0">
            <a:spAutoFit/>
          </a:bodyPr>
          <a:lstStyle/>
          <a:p>
            <a:r>
              <a:rPr lang="en-US" sz="4400" b="1" dirty="0">
                <a:solidFill>
                  <a:schemeClr val="accent1">
                    <a:lumMod val="75000"/>
                  </a:schemeClr>
                </a:solidFill>
              </a:rPr>
              <a:t>Smell: An underdeveloped sense?</a:t>
            </a:r>
          </a:p>
        </p:txBody>
      </p:sp>
    </p:spTree>
    <p:extLst>
      <p:ext uri="{BB962C8B-B14F-4D97-AF65-F5344CB8AC3E}">
        <p14:creationId xmlns:p14="http://schemas.microsoft.com/office/powerpoint/2010/main" val="281040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CE3-C293-265B-B1FC-C80A3F3BAFA8}"/>
              </a:ext>
            </a:extLst>
          </p:cNvPr>
          <p:cNvSpPr>
            <a:spLocks noGrp="1"/>
          </p:cNvSpPr>
          <p:nvPr>
            <p:ph type="title"/>
          </p:nvPr>
        </p:nvSpPr>
        <p:spPr>
          <a:xfrm>
            <a:off x="288235" y="337931"/>
            <a:ext cx="11065565" cy="1352758"/>
          </a:xfrm>
        </p:spPr>
        <p:txBody>
          <a:bodyPr/>
          <a:lstStyle/>
          <a:p>
            <a:r>
              <a:rPr lang="en-US" b="1" dirty="0">
                <a:solidFill>
                  <a:schemeClr val="accent1">
                    <a:lumMod val="75000"/>
                  </a:schemeClr>
                </a:solidFill>
              </a:rPr>
              <a:t>Smell: An underdeveloped sense?</a:t>
            </a:r>
          </a:p>
        </p:txBody>
      </p:sp>
      <p:sp>
        <p:nvSpPr>
          <p:cNvPr id="3" name="Content Placeholder 2">
            <a:extLst>
              <a:ext uri="{FF2B5EF4-FFF2-40B4-BE49-F238E27FC236}">
                <a16:creationId xmlns:a16="http://schemas.microsoft.com/office/drawing/2014/main" id="{9A7B5517-A310-2BF7-3916-7C855D1B2EC6}"/>
              </a:ext>
            </a:extLst>
          </p:cNvPr>
          <p:cNvSpPr>
            <a:spLocks noGrp="1"/>
          </p:cNvSpPr>
          <p:nvPr>
            <p:ph idx="1"/>
          </p:nvPr>
        </p:nvSpPr>
        <p:spPr>
          <a:xfrm>
            <a:off x="288235" y="1690689"/>
            <a:ext cx="11065565" cy="4486274"/>
          </a:xfrm>
        </p:spPr>
        <p:txBody>
          <a:bodyPr>
            <a:normAutofit/>
          </a:bodyPr>
          <a:lstStyle/>
          <a:p>
            <a:r>
              <a:rPr lang="en-US" dirty="0">
                <a:solidFill>
                  <a:schemeClr val="accent6"/>
                </a:solidFill>
              </a:rPr>
              <a:t>What discoveries did we make in our aroma ranking? </a:t>
            </a:r>
          </a:p>
          <a:p>
            <a:r>
              <a:rPr lang="en-US" dirty="0">
                <a:solidFill>
                  <a:schemeClr val="accent6"/>
                </a:solidFill>
              </a:rPr>
              <a:t>What role does smell play in our everyday experiences? In our memory and emotions? </a:t>
            </a:r>
          </a:p>
          <a:p>
            <a:pPr algn="l"/>
            <a:endParaRPr lang="en-US" b="0" i="0" u="none" strike="noStrike" baseline="0" dirty="0">
              <a:solidFill>
                <a:schemeClr val="accent6"/>
              </a:solidFill>
              <a:latin typeface="Code"/>
            </a:endParaRPr>
          </a:p>
          <a:p>
            <a:r>
              <a:rPr lang="en-US" b="0" i="0" u="none" strike="noStrike" baseline="0" dirty="0">
                <a:solidFill>
                  <a:schemeClr val="accent6"/>
                </a:solidFill>
                <a:latin typeface="Code"/>
              </a:rPr>
              <a:t>Psychological studies find not only that information derived from one sense strongly influences what is perceived by another, but also that perception is usually based upon the correlation of "</a:t>
            </a:r>
            <a:r>
              <a:rPr lang="en-US" b="0" i="0" u="none" strike="noStrike" baseline="0" dirty="0" err="1">
                <a:solidFill>
                  <a:schemeClr val="accent6"/>
                </a:solidFill>
                <a:latin typeface="Code"/>
              </a:rPr>
              <a:t>multisensorially</a:t>
            </a:r>
            <a:r>
              <a:rPr lang="en-US" b="0" i="0" u="none" strike="noStrike" baseline="0" dirty="0">
                <a:solidFill>
                  <a:schemeClr val="accent6"/>
                </a:solidFill>
                <a:latin typeface="Code"/>
              </a:rPr>
              <a:t> determined sensations” (Jenner 2011)</a:t>
            </a:r>
            <a:endParaRPr lang="en-US" dirty="0">
              <a:solidFill>
                <a:schemeClr val="accent6"/>
              </a:solidFill>
            </a:endParaRPr>
          </a:p>
        </p:txBody>
      </p:sp>
    </p:spTree>
    <p:extLst>
      <p:ext uri="{BB962C8B-B14F-4D97-AF65-F5344CB8AC3E}">
        <p14:creationId xmlns:p14="http://schemas.microsoft.com/office/powerpoint/2010/main" val="20168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33C2-75DB-6628-23EC-ED3B2D4E8215}"/>
              </a:ext>
            </a:extLst>
          </p:cNvPr>
          <p:cNvSpPr>
            <a:spLocks noGrp="1"/>
          </p:cNvSpPr>
          <p:nvPr>
            <p:ph type="title"/>
          </p:nvPr>
        </p:nvSpPr>
        <p:spPr>
          <a:xfrm>
            <a:off x="336273" y="139149"/>
            <a:ext cx="11739769" cy="1083365"/>
          </a:xfrm>
        </p:spPr>
        <p:txBody>
          <a:bodyPr>
            <a:normAutofit fontScale="90000"/>
          </a:bodyPr>
          <a:lstStyle/>
          <a:p>
            <a:r>
              <a:rPr lang="en-US" sz="4000" b="1" dirty="0">
                <a:solidFill>
                  <a:schemeClr val="accent1">
                    <a:lumMod val="75000"/>
                  </a:schemeClr>
                </a:solidFill>
              </a:rPr>
              <a:t>Smell’s powerful psychological and cultural role might be learned</a:t>
            </a:r>
          </a:p>
        </p:txBody>
      </p:sp>
      <p:sp>
        <p:nvSpPr>
          <p:cNvPr id="3" name="Content Placeholder 2">
            <a:extLst>
              <a:ext uri="{FF2B5EF4-FFF2-40B4-BE49-F238E27FC236}">
                <a16:creationId xmlns:a16="http://schemas.microsoft.com/office/drawing/2014/main" id="{4239AC9F-D17D-BBDB-8BBE-8E8CE2333799}"/>
              </a:ext>
            </a:extLst>
          </p:cNvPr>
          <p:cNvSpPr>
            <a:spLocks noGrp="1"/>
          </p:cNvSpPr>
          <p:nvPr>
            <p:ph idx="1"/>
          </p:nvPr>
        </p:nvSpPr>
        <p:spPr>
          <a:xfrm>
            <a:off x="336273" y="1222514"/>
            <a:ext cx="11560866" cy="5496338"/>
          </a:xfrm>
        </p:spPr>
        <p:txBody>
          <a:bodyPr>
            <a:normAutofit fontScale="62500" lnSpcReduction="20000"/>
          </a:bodyPr>
          <a:lstStyle/>
          <a:p>
            <a:pPr fontAlgn="base">
              <a:lnSpc>
                <a:spcPct val="120000"/>
              </a:lnSpc>
              <a:spcBef>
                <a:spcPts val="0"/>
              </a:spcBef>
            </a:pPr>
            <a:r>
              <a:rPr lang="en-US" sz="3200" dirty="0">
                <a:solidFill>
                  <a:srgbClr val="323232"/>
                </a:solidFill>
                <a:latin typeface="Georgia" panose="02040502050405020303" pitchFamily="18" charset="0"/>
              </a:rPr>
              <a:t>Scientific American article (2002): </a:t>
            </a:r>
            <a:r>
              <a:rPr lang="en-US" sz="3200" b="0" i="0" dirty="0">
                <a:solidFill>
                  <a:srgbClr val="323232"/>
                </a:solidFill>
                <a:effectLst/>
                <a:latin typeface="Georgia" panose="02040502050405020303" pitchFamily="18" charset="0"/>
              </a:rPr>
              <a:t>Studies with children and cross-cultural research provide strong evidence that responses to odors are learned through association. </a:t>
            </a:r>
          </a:p>
          <a:p>
            <a:pPr marL="0" indent="0" fontAlgn="base">
              <a:buNone/>
            </a:pPr>
            <a:endParaRPr lang="en-US" sz="3200" b="0" i="0" dirty="0">
              <a:solidFill>
                <a:srgbClr val="323232"/>
              </a:solidFill>
              <a:effectLst/>
              <a:latin typeface="Georgia" panose="02040502050405020303" pitchFamily="18" charset="0"/>
            </a:endParaRPr>
          </a:p>
          <a:p>
            <a:pPr lvl="1" fontAlgn="base">
              <a:lnSpc>
                <a:spcPct val="120000"/>
              </a:lnSpc>
              <a:spcBef>
                <a:spcPts val="0"/>
              </a:spcBef>
            </a:pPr>
            <a:r>
              <a:rPr lang="en-US" sz="2800" b="0" i="0" dirty="0">
                <a:solidFill>
                  <a:srgbClr val="323232"/>
                </a:solidFill>
                <a:effectLst/>
                <a:latin typeface="Georgia" panose="02040502050405020303" pitchFamily="18" charset="0"/>
              </a:rPr>
              <a:t>Odor learning begins before birth, when flavor compounds from the maternal diet get incorporated into amniotic fluid and are ingested by the developing fetus. </a:t>
            </a:r>
          </a:p>
          <a:p>
            <a:pPr lvl="1" fontAlgn="base">
              <a:lnSpc>
                <a:spcPct val="120000"/>
              </a:lnSpc>
              <a:spcBef>
                <a:spcPts val="0"/>
              </a:spcBef>
            </a:pPr>
            <a:r>
              <a:rPr lang="en-US" sz="2800" b="0" i="0" dirty="0">
                <a:solidFill>
                  <a:srgbClr val="323232"/>
                </a:solidFill>
                <a:effectLst/>
                <a:latin typeface="Georgia" panose="02040502050405020303" pitchFamily="18" charset="0"/>
              </a:rPr>
              <a:t>In studies where mothers consumption for distinctive smelling substances such as garlic, alcohol or cigarette smoke were monitored during pregnancy, it was found that their infants preferred these smells compared to infants who had not been exposed to these scents. </a:t>
            </a:r>
          </a:p>
          <a:p>
            <a:pPr lvl="1" fontAlgn="base">
              <a:lnSpc>
                <a:spcPct val="120000"/>
              </a:lnSpc>
              <a:spcBef>
                <a:spcPts val="0"/>
              </a:spcBef>
            </a:pPr>
            <a:r>
              <a:rPr lang="en-US" sz="2800" b="0" i="0" dirty="0">
                <a:solidFill>
                  <a:srgbClr val="323232"/>
                </a:solidFill>
                <a:effectLst/>
                <a:latin typeface="Georgia" panose="02040502050405020303" pitchFamily="18" charset="0"/>
              </a:rPr>
              <a:t>These early learned preferences also influence food and flavor preferences in later childhood and even adulthood. [Note that flavor is produced primarily by odor; taste contributes only the sensations of salt, sour, sweet, bitter and savory.] </a:t>
            </a:r>
          </a:p>
          <a:p>
            <a:pPr marL="457200" lvl="1" indent="0" fontAlgn="base">
              <a:lnSpc>
                <a:spcPct val="120000"/>
              </a:lnSpc>
              <a:spcBef>
                <a:spcPts val="0"/>
              </a:spcBef>
              <a:buNone/>
            </a:pPr>
            <a:endParaRPr lang="en-US" sz="2800" b="0" i="0" dirty="0">
              <a:solidFill>
                <a:srgbClr val="323232"/>
              </a:solidFill>
              <a:effectLst/>
              <a:latin typeface="Georgia" panose="02040502050405020303" pitchFamily="18" charset="0"/>
            </a:endParaRPr>
          </a:p>
          <a:p>
            <a:pPr fontAlgn="base">
              <a:lnSpc>
                <a:spcPct val="120000"/>
              </a:lnSpc>
              <a:spcBef>
                <a:spcPts val="0"/>
              </a:spcBef>
            </a:pPr>
            <a:r>
              <a:rPr lang="en-US" sz="3200" b="0" i="0" dirty="0">
                <a:solidFill>
                  <a:srgbClr val="323232"/>
                </a:solidFill>
                <a:effectLst/>
                <a:latin typeface="Georgia" panose="02040502050405020303" pitchFamily="18" charset="0"/>
              </a:rPr>
              <a:t>Feeding, in addition to providing nutrition, is an opportunity for close physical contact and emotional bonding between mother and child. Thus, the role of emotion is clearly evident in associative learning in a food context. Other examples where infants experience cuddling in conjunction with incidental odors like perfume have shown that these incidental scents then become better liked (</a:t>
            </a:r>
            <a:r>
              <a:rPr lang="en-US" sz="3200" b="0" i="0" dirty="0" err="1">
                <a:solidFill>
                  <a:srgbClr val="323232"/>
                </a:solidFill>
                <a:effectLst/>
                <a:latin typeface="Georgia" panose="02040502050405020303" pitchFamily="18" charset="0"/>
              </a:rPr>
              <a:t>Herz</a:t>
            </a:r>
            <a:r>
              <a:rPr lang="en-US" sz="3200" b="0" i="0" dirty="0">
                <a:solidFill>
                  <a:srgbClr val="323232"/>
                </a:solidFill>
                <a:effectLst/>
                <a:latin typeface="Georgia" panose="02040502050405020303" pitchFamily="18" charset="0"/>
              </a:rPr>
              <a:t> 2002)</a:t>
            </a:r>
          </a:p>
          <a:p>
            <a:pPr marL="0" indent="0">
              <a:buNone/>
            </a:pPr>
            <a:endParaRPr lang="en-US" dirty="0"/>
          </a:p>
        </p:txBody>
      </p:sp>
    </p:spTree>
    <p:extLst>
      <p:ext uri="{BB962C8B-B14F-4D97-AF65-F5344CB8AC3E}">
        <p14:creationId xmlns:p14="http://schemas.microsoft.com/office/powerpoint/2010/main" val="32516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E4F2-5DCD-288D-0EBD-825ACE87CEB4}"/>
              </a:ext>
            </a:extLst>
          </p:cNvPr>
          <p:cNvSpPr>
            <a:spLocks noGrp="1"/>
          </p:cNvSpPr>
          <p:nvPr>
            <p:ph type="title"/>
          </p:nvPr>
        </p:nvSpPr>
        <p:spPr>
          <a:xfrm>
            <a:off x="326333" y="116648"/>
            <a:ext cx="11539331" cy="976658"/>
          </a:xfrm>
        </p:spPr>
        <p:txBody>
          <a:bodyPr/>
          <a:lstStyle/>
          <a:p>
            <a:r>
              <a:rPr lang="en-US" b="1" dirty="0">
                <a:solidFill>
                  <a:schemeClr val="accent1">
                    <a:lumMod val="75000"/>
                  </a:schemeClr>
                </a:solidFill>
              </a:rPr>
              <a:t>Role of Smell in History</a:t>
            </a:r>
          </a:p>
        </p:txBody>
      </p:sp>
      <p:sp>
        <p:nvSpPr>
          <p:cNvPr id="3" name="Content Placeholder 2">
            <a:extLst>
              <a:ext uri="{FF2B5EF4-FFF2-40B4-BE49-F238E27FC236}">
                <a16:creationId xmlns:a16="http://schemas.microsoft.com/office/drawing/2014/main" id="{4B724DD1-2ABA-75E5-563D-D3979921104A}"/>
              </a:ext>
            </a:extLst>
          </p:cNvPr>
          <p:cNvSpPr>
            <a:spLocks noGrp="1"/>
          </p:cNvSpPr>
          <p:nvPr>
            <p:ph idx="1"/>
          </p:nvPr>
        </p:nvSpPr>
        <p:spPr>
          <a:xfrm>
            <a:off x="326333" y="993913"/>
            <a:ext cx="7098197" cy="5628171"/>
          </a:xfrm>
        </p:spPr>
        <p:txBody>
          <a:bodyPr>
            <a:normAutofit/>
          </a:bodyPr>
          <a:lstStyle/>
          <a:p>
            <a:r>
              <a:rPr lang="en-US" sz="2000" i="1" dirty="0">
                <a:solidFill>
                  <a:schemeClr val="accent5">
                    <a:lumMod val="50000"/>
                  </a:schemeClr>
                </a:solidFill>
              </a:rPr>
              <a:t>Ever wonder what Cleopatra might have smelled like? </a:t>
            </a:r>
          </a:p>
          <a:p>
            <a:r>
              <a:rPr lang="en-US" sz="2000" i="1" dirty="0">
                <a:solidFill>
                  <a:schemeClr val="accent5">
                    <a:lumMod val="50000"/>
                  </a:schemeClr>
                </a:solidFill>
              </a:rPr>
              <a:t>Or a Navajo camp site in the evening?</a:t>
            </a:r>
          </a:p>
          <a:p>
            <a:r>
              <a:rPr lang="en-US" sz="2000" i="1" dirty="0">
                <a:solidFill>
                  <a:schemeClr val="accent5">
                    <a:lumMod val="50000"/>
                  </a:schemeClr>
                </a:solidFill>
              </a:rPr>
              <a:t>A British Tobacco shop in the 1800s?</a:t>
            </a:r>
          </a:p>
          <a:p>
            <a:r>
              <a:rPr lang="en-US" sz="2000" i="1" dirty="0">
                <a:solidFill>
                  <a:schemeClr val="accent5">
                    <a:lumMod val="50000"/>
                  </a:schemeClr>
                </a:solidFill>
              </a:rPr>
              <a:t>Or the Gettysburg Battlefield in the Civil War?</a:t>
            </a:r>
          </a:p>
          <a:p>
            <a:endParaRPr lang="en-US" sz="1800" dirty="0">
              <a:solidFill>
                <a:schemeClr val="accent6"/>
              </a:solidFill>
            </a:endParaRPr>
          </a:p>
          <a:p>
            <a:r>
              <a:rPr lang="en-US" sz="1800" dirty="0">
                <a:solidFill>
                  <a:schemeClr val="accent6"/>
                </a:solidFill>
              </a:rPr>
              <a:t>Historians, sociologists and anthropologists have recently begun to work with smell history. </a:t>
            </a:r>
          </a:p>
          <a:p>
            <a:pPr algn="l"/>
            <a:r>
              <a:rPr lang="en-US" sz="1800" b="0" i="0" u="none" strike="noStrike" baseline="0" dirty="0">
                <a:solidFill>
                  <a:schemeClr val="accent6"/>
                </a:solidFill>
                <a:latin typeface="MyriadPro-Regular"/>
              </a:rPr>
              <a:t>As explained b</a:t>
            </a:r>
            <a:r>
              <a:rPr lang="en-US" sz="1800" dirty="0">
                <a:solidFill>
                  <a:schemeClr val="accent6"/>
                </a:solidFill>
                <a:latin typeface="MyriadPro-Regular"/>
              </a:rPr>
              <a:t>y </a:t>
            </a:r>
            <a:r>
              <a:rPr lang="en-US" sz="1800" dirty="0">
                <a:solidFill>
                  <a:schemeClr val="accent6"/>
                </a:solidFill>
                <a:latin typeface="MyriadPro-Light"/>
              </a:rPr>
              <a:t>Cecilia </a:t>
            </a:r>
            <a:r>
              <a:rPr lang="en-US" sz="1800" dirty="0" err="1">
                <a:solidFill>
                  <a:schemeClr val="accent6"/>
                </a:solidFill>
                <a:latin typeface="MyriadPro-Light"/>
              </a:rPr>
              <a:t>Bembibre</a:t>
            </a:r>
            <a:r>
              <a:rPr lang="en-US" sz="1800" dirty="0">
                <a:solidFill>
                  <a:schemeClr val="accent6"/>
                </a:solidFill>
                <a:latin typeface="MyriadPro-Light"/>
              </a:rPr>
              <a:t>* and Matija </a:t>
            </a:r>
            <a:r>
              <a:rPr lang="en-US" sz="1800" dirty="0" err="1">
                <a:solidFill>
                  <a:schemeClr val="accent6"/>
                </a:solidFill>
                <a:latin typeface="MyriadPro-Light"/>
              </a:rPr>
              <a:t>Strlič</a:t>
            </a:r>
            <a:r>
              <a:rPr lang="en-US" sz="1800" dirty="0">
                <a:solidFill>
                  <a:schemeClr val="accent6"/>
                </a:solidFill>
                <a:latin typeface="MyriadPro-Light"/>
              </a:rPr>
              <a:t> in their 2017 article, “The Smell of Heritage:” </a:t>
            </a:r>
          </a:p>
          <a:p>
            <a:pPr lvl="1"/>
            <a:r>
              <a:rPr lang="en-US" sz="1800" dirty="0">
                <a:solidFill>
                  <a:schemeClr val="accent6"/>
                </a:solidFill>
                <a:latin typeface="MyriadPro-Light"/>
              </a:rPr>
              <a:t>…</a:t>
            </a:r>
            <a:r>
              <a:rPr lang="en-US" sz="1800" b="0" i="0" u="none" strike="noStrike" baseline="0" dirty="0" err="1">
                <a:solidFill>
                  <a:schemeClr val="accent6"/>
                </a:solidFill>
                <a:latin typeface="MyriadPro-Light"/>
              </a:rPr>
              <a:t>odours</a:t>
            </a:r>
            <a:r>
              <a:rPr lang="en-US" sz="1800" b="0" i="0" u="none" strike="noStrike" baseline="0" dirty="0">
                <a:solidFill>
                  <a:schemeClr val="accent6"/>
                </a:solidFill>
                <a:latin typeface="MyriadPro-Light"/>
              </a:rPr>
              <a:t> play an important role in our daily lives: they affect us emotionally, psychologically and physically, and influence the way we engage with history….</a:t>
            </a:r>
            <a:r>
              <a:rPr lang="en-US" sz="1800" b="0" i="0" u="none" strike="noStrike" baseline="0" dirty="0">
                <a:solidFill>
                  <a:schemeClr val="accent6"/>
                </a:solidFill>
                <a:latin typeface="WarnockPro-Regular"/>
              </a:rPr>
              <a:t> In the heritage context, experiencing what the world smelled like in the past enriches our knowledge of it, and, because of the unique relation between </a:t>
            </a:r>
            <a:r>
              <a:rPr lang="en-US" sz="1800" b="0" i="0" u="none" strike="noStrike" baseline="0" dirty="0" err="1">
                <a:solidFill>
                  <a:schemeClr val="accent6"/>
                </a:solidFill>
                <a:latin typeface="WarnockPro-Regular"/>
              </a:rPr>
              <a:t>odours</a:t>
            </a:r>
            <a:r>
              <a:rPr lang="en-US" sz="1800" dirty="0">
                <a:solidFill>
                  <a:schemeClr val="accent6"/>
                </a:solidFill>
                <a:latin typeface="WarnockPro-Regular"/>
              </a:rPr>
              <a:t> </a:t>
            </a:r>
            <a:r>
              <a:rPr lang="en-US" sz="1800" b="0" i="0" u="none" strike="noStrike" baseline="0" dirty="0">
                <a:solidFill>
                  <a:schemeClr val="accent6"/>
                </a:solidFill>
                <a:latin typeface="WarnockPro-Regular"/>
              </a:rPr>
              <a:t>and memories, allows us to engage with our history in a more emotional way</a:t>
            </a:r>
            <a:endParaRPr lang="en-US" sz="1800" dirty="0">
              <a:solidFill>
                <a:schemeClr val="accent6"/>
              </a:solidFill>
            </a:endParaRPr>
          </a:p>
        </p:txBody>
      </p:sp>
      <p:pic>
        <p:nvPicPr>
          <p:cNvPr id="5" name="Picture 4">
            <a:extLst>
              <a:ext uri="{FF2B5EF4-FFF2-40B4-BE49-F238E27FC236}">
                <a16:creationId xmlns:a16="http://schemas.microsoft.com/office/drawing/2014/main" id="{F0A90C4E-26AD-14C4-8A11-980D61D33892}"/>
              </a:ext>
            </a:extLst>
          </p:cNvPr>
          <p:cNvPicPr>
            <a:picLocks noChangeAspect="1"/>
          </p:cNvPicPr>
          <p:nvPr/>
        </p:nvPicPr>
        <p:blipFill rotWithShape="1">
          <a:blip r:embed="rId2">
            <a:extLst>
              <a:ext uri="{28A0092B-C50C-407E-A947-70E740481C1C}">
                <a14:useLocalDpi xmlns:a14="http://schemas.microsoft.com/office/drawing/2010/main" val="0"/>
              </a:ext>
            </a:extLst>
          </a:blip>
          <a:srcRect t="21884" r="16500"/>
          <a:stretch/>
        </p:blipFill>
        <p:spPr>
          <a:xfrm>
            <a:off x="8342081" y="251790"/>
            <a:ext cx="3256884" cy="3177210"/>
          </a:xfrm>
          <a:prstGeom prst="rect">
            <a:avLst/>
          </a:prstGeom>
        </p:spPr>
      </p:pic>
      <p:sp>
        <p:nvSpPr>
          <p:cNvPr id="6" name="TextBox 5">
            <a:extLst>
              <a:ext uri="{FF2B5EF4-FFF2-40B4-BE49-F238E27FC236}">
                <a16:creationId xmlns:a16="http://schemas.microsoft.com/office/drawing/2014/main" id="{4B12570D-F199-DB1C-8F50-DEB518D5EABF}"/>
              </a:ext>
            </a:extLst>
          </p:cNvPr>
          <p:cNvSpPr txBox="1"/>
          <p:nvPr/>
        </p:nvSpPr>
        <p:spPr>
          <a:xfrm>
            <a:off x="8012434" y="3564142"/>
            <a:ext cx="4179566" cy="738664"/>
          </a:xfrm>
          <a:prstGeom prst="rect">
            <a:avLst/>
          </a:prstGeom>
          <a:noFill/>
        </p:spPr>
        <p:txBody>
          <a:bodyPr wrap="square" rtlCol="0">
            <a:spAutoFit/>
          </a:bodyPr>
          <a:lstStyle/>
          <a:p>
            <a:pPr algn="ctr"/>
            <a:r>
              <a:rPr lang="en-US" sz="1200" b="0" i="0" dirty="0">
                <a:solidFill>
                  <a:srgbClr val="7B878F"/>
                </a:solidFill>
                <a:effectLst/>
                <a:latin typeface="Helvetica Neue"/>
              </a:rPr>
              <a:t>Leonard </a:t>
            </a:r>
            <a:r>
              <a:rPr lang="en-US" sz="1200" b="0" i="0" dirty="0" err="1">
                <a:solidFill>
                  <a:srgbClr val="7B878F"/>
                </a:solidFill>
                <a:effectLst/>
                <a:latin typeface="Helvetica Neue"/>
              </a:rPr>
              <a:t>McCombe</a:t>
            </a:r>
            <a:r>
              <a:rPr lang="en-US" sz="1200" b="0" i="0" dirty="0">
                <a:solidFill>
                  <a:srgbClr val="7B878F"/>
                </a:solidFill>
                <a:effectLst/>
                <a:latin typeface="Helvetica Neue"/>
              </a:rPr>
              <a:t> The LIFE Images Collection/Shutterstock</a:t>
            </a:r>
          </a:p>
          <a:p>
            <a:endParaRPr lang="en-US" dirty="0"/>
          </a:p>
        </p:txBody>
      </p:sp>
      <p:pic>
        <p:nvPicPr>
          <p:cNvPr id="8" name="Picture 7">
            <a:extLst>
              <a:ext uri="{FF2B5EF4-FFF2-40B4-BE49-F238E27FC236}">
                <a16:creationId xmlns:a16="http://schemas.microsoft.com/office/drawing/2014/main" id="{D13818E6-E791-772B-8945-378C0149E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75" y="4112178"/>
            <a:ext cx="2903884" cy="2177913"/>
          </a:xfrm>
          <a:prstGeom prst="rect">
            <a:avLst/>
          </a:prstGeom>
        </p:spPr>
      </p:pic>
      <p:sp>
        <p:nvSpPr>
          <p:cNvPr id="9" name="TextBox 8">
            <a:extLst>
              <a:ext uri="{FF2B5EF4-FFF2-40B4-BE49-F238E27FC236}">
                <a16:creationId xmlns:a16="http://schemas.microsoft.com/office/drawing/2014/main" id="{18004695-0102-95E3-4C7B-9DECE6B33F3C}"/>
              </a:ext>
            </a:extLst>
          </p:cNvPr>
          <p:cNvSpPr txBox="1"/>
          <p:nvPr/>
        </p:nvSpPr>
        <p:spPr>
          <a:xfrm>
            <a:off x="8650275" y="6311977"/>
            <a:ext cx="2903884" cy="461665"/>
          </a:xfrm>
          <a:prstGeom prst="rect">
            <a:avLst/>
          </a:prstGeom>
          <a:noFill/>
        </p:spPr>
        <p:txBody>
          <a:bodyPr wrap="square" rtlCol="0">
            <a:spAutoFit/>
          </a:bodyPr>
          <a:lstStyle/>
          <a:p>
            <a:pPr algn="ctr"/>
            <a:r>
              <a:rPr lang="en-US" sz="1200" b="0" i="0" cap="all" dirty="0">
                <a:solidFill>
                  <a:srgbClr val="80999A"/>
                </a:solidFill>
                <a:effectLst/>
                <a:latin typeface="Lora" pitchFamily="2" charset="0"/>
              </a:rPr>
              <a:t>CREDIT: BRAVO1954 / GETTY IMAGES</a:t>
            </a:r>
            <a:endParaRPr lang="en-US" sz="1200" dirty="0">
              <a:solidFill>
                <a:srgbClr val="80999A"/>
              </a:solidFill>
            </a:endParaRPr>
          </a:p>
        </p:txBody>
      </p:sp>
    </p:spTree>
    <p:extLst>
      <p:ext uri="{BB962C8B-B14F-4D97-AF65-F5344CB8AC3E}">
        <p14:creationId xmlns:p14="http://schemas.microsoft.com/office/powerpoint/2010/main" val="122418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974FC-F298-9D50-C780-6122F198D34A}"/>
              </a:ext>
            </a:extLst>
          </p:cNvPr>
          <p:cNvSpPr>
            <a:spLocks noGrp="1"/>
          </p:cNvSpPr>
          <p:nvPr>
            <p:ph idx="1"/>
          </p:nvPr>
        </p:nvSpPr>
        <p:spPr>
          <a:xfrm>
            <a:off x="437321" y="1133061"/>
            <a:ext cx="11400181" cy="5019261"/>
          </a:xfrm>
        </p:spPr>
        <p:txBody>
          <a:bodyPr>
            <a:normAutofit/>
          </a:bodyPr>
          <a:lstStyle/>
          <a:p>
            <a:pPr marL="0" indent="0">
              <a:spcBef>
                <a:spcPts val="0"/>
              </a:spcBef>
              <a:buNone/>
            </a:pPr>
            <a:r>
              <a:rPr lang="en-US" sz="1600" dirty="0">
                <a:solidFill>
                  <a:schemeClr val="bg1"/>
                </a:solidFill>
              </a:rPr>
              <a:t>(</a:t>
            </a:r>
            <a:r>
              <a:rPr lang="en-US" sz="2000" dirty="0">
                <a:solidFill>
                  <a:schemeClr val="bg1"/>
                </a:solidFill>
              </a:rPr>
              <a:t>5 mins) Think to yourself and record:</a:t>
            </a:r>
            <a:endParaRPr lang="en-US" sz="2000" b="0" i="0" dirty="0">
              <a:solidFill>
                <a:schemeClr val="bg1"/>
              </a:solidFill>
              <a:effectLst/>
            </a:endParaRPr>
          </a:p>
          <a:p>
            <a:pPr algn="l">
              <a:spcBef>
                <a:spcPts val="0"/>
              </a:spcBef>
              <a:buFont typeface="+mj-lt"/>
              <a:buAutoNum type="arabicPeriod"/>
            </a:pPr>
            <a:endParaRPr lang="en-US" sz="2000" dirty="0">
              <a:solidFill>
                <a:schemeClr val="bg1"/>
              </a:solidFill>
            </a:endParaRPr>
          </a:p>
          <a:p>
            <a:pPr marL="800100" lvl="1" indent="-342900">
              <a:spcBef>
                <a:spcPts val="0"/>
              </a:spcBef>
              <a:buFont typeface="+mj-lt"/>
              <a:buAutoNum type="arabicPeriod"/>
            </a:pPr>
            <a:r>
              <a:rPr lang="en-US" sz="1800" dirty="0">
                <a:solidFill>
                  <a:schemeClr val="bg1"/>
                </a:solidFill>
              </a:rPr>
              <a:t>What do you think of when you hear the word “smell”?</a:t>
            </a:r>
          </a:p>
          <a:p>
            <a:pPr marL="800100" lvl="1" indent="-342900">
              <a:spcBef>
                <a:spcPts val="0"/>
              </a:spcBef>
              <a:buFont typeface="+mj-lt"/>
              <a:buAutoNum type="arabicPeriod"/>
            </a:pPr>
            <a:r>
              <a:rPr lang="en-US" sz="1800" dirty="0">
                <a:solidFill>
                  <a:schemeClr val="bg1"/>
                </a:solidFill>
              </a:rPr>
              <a:t>What do you think of your smells?</a:t>
            </a:r>
          </a:p>
          <a:p>
            <a:pPr marL="800100" lvl="1" indent="-342900">
              <a:spcBef>
                <a:spcPts val="0"/>
              </a:spcBef>
              <a:buFont typeface="+mj-lt"/>
              <a:buAutoNum type="arabicPeriod"/>
            </a:pPr>
            <a:r>
              <a:rPr lang="en-US" sz="1800" dirty="0">
                <a:solidFill>
                  <a:schemeClr val="bg1"/>
                </a:solidFill>
              </a:rPr>
              <a:t>How do homes smell differently? How do countries smell differently?</a:t>
            </a:r>
          </a:p>
          <a:p>
            <a:pPr marL="800100" lvl="1" indent="-342900">
              <a:spcBef>
                <a:spcPts val="0"/>
              </a:spcBef>
              <a:buFont typeface="+mj-lt"/>
              <a:buAutoNum type="arabicPeriod"/>
            </a:pPr>
            <a:r>
              <a:rPr lang="en-US" sz="1800" dirty="0">
                <a:solidFill>
                  <a:schemeClr val="bg1"/>
                </a:solidFill>
              </a:rPr>
              <a:t>What does the 21st century smell of?</a:t>
            </a:r>
          </a:p>
          <a:p>
            <a:pPr marL="800100" lvl="1" indent="-342900">
              <a:spcBef>
                <a:spcPts val="0"/>
              </a:spcBef>
              <a:buFont typeface="+mj-lt"/>
              <a:buAutoNum type="arabicPeriod"/>
            </a:pPr>
            <a:r>
              <a:rPr lang="en-US" sz="1800" b="0" i="0" dirty="0">
                <a:solidFill>
                  <a:schemeClr val="bg1"/>
                </a:solidFill>
                <a:effectLst/>
              </a:rPr>
              <a:t>What images are in your mind when you hear the word 'historic’?</a:t>
            </a:r>
          </a:p>
          <a:p>
            <a:pPr marL="800100" lvl="1" indent="-342900">
              <a:spcBef>
                <a:spcPts val="0"/>
              </a:spcBef>
              <a:buFont typeface="+mj-lt"/>
              <a:buAutoNum type="arabicPeriod"/>
            </a:pPr>
            <a:r>
              <a:rPr lang="en-US" sz="1800" b="0" i="0" dirty="0">
                <a:solidFill>
                  <a:schemeClr val="bg1"/>
                </a:solidFill>
                <a:effectLst/>
              </a:rPr>
              <a:t>What do you think of the idea of historic smells?</a:t>
            </a:r>
          </a:p>
          <a:p>
            <a:pPr marL="800100" lvl="1" indent="-342900">
              <a:spcBef>
                <a:spcPts val="0"/>
              </a:spcBef>
              <a:buFont typeface="+mj-lt"/>
              <a:buAutoNum type="arabicPeriod"/>
            </a:pPr>
            <a:r>
              <a:rPr lang="en-US" sz="1800" b="0" i="0" dirty="0">
                <a:solidFill>
                  <a:schemeClr val="bg1"/>
                </a:solidFill>
                <a:effectLst/>
              </a:rPr>
              <a:t>Do you think the past smelled more or less fragrant than today?</a:t>
            </a:r>
          </a:p>
          <a:p>
            <a:pPr marL="800100" lvl="1" indent="-342900">
              <a:spcBef>
                <a:spcPts val="0"/>
              </a:spcBef>
              <a:buFont typeface="+mj-lt"/>
              <a:buAutoNum type="arabicPeriod"/>
            </a:pPr>
            <a:r>
              <a:rPr lang="en-US" sz="1800" dirty="0">
                <a:solidFill>
                  <a:schemeClr val="bg1"/>
                </a:solidFill>
              </a:rPr>
              <a:t>Which smells today do you want to become history?</a:t>
            </a:r>
          </a:p>
          <a:p>
            <a:pPr marL="800100" lvl="1" indent="-342900">
              <a:spcBef>
                <a:spcPts val="0"/>
              </a:spcBef>
              <a:buFont typeface="+mj-lt"/>
              <a:buAutoNum type="arabicPeriod"/>
            </a:pPr>
            <a:r>
              <a:rPr lang="en-US" sz="1800" b="0" i="0" dirty="0">
                <a:solidFill>
                  <a:schemeClr val="bg1"/>
                </a:solidFill>
                <a:effectLst/>
              </a:rPr>
              <a:t>What century would you like to smell?</a:t>
            </a:r>
          </a:p>
          <a:p>
            <a:pPr marL="800100" lvl="1" indent="-342900">
              <a:spcBef>
                <a:spcPts val="0"/>
              </a:spcBef>
              <a:buFont typeface="+mj-lt"/>
              <a:buAutoNum type="arabicPeriod"/>
            </a:pPr>
            <a:r>
              <a:rPr lang="en-US" sz="1800" b="0" i="0" dirty="0">
                <a:solidFill>
                  <a:schemeClr val="bg1"/>
                </a:solidFill>
                <a:effectLst/>
              </a:rPr>
              <a:t>Can digital information recreate a smell?</a:t>
            </a:r>
          </a:p>
          <a:p>
            <a:pPr marL="800100" lvl="1" indent="-342900">
              <a:spcBef>
                <a:spcPts val="0"/>
              </a:spcBef>
              <a:buFont typeface="+mj-lt"/>
              <a:buAutoNum type="arabicPeriod"/>
            </a:pPr>
            <a:r>
              <a:rPr lang="en-US" sz="1800" b="0" i="0" dirty="0">
                <a:solidFill>
                  <a:schemeClr val="bg1"/>
                </a:solidFill>
                <a:effectLst/>
              </a:rPr>
              <a:t>What do you think of the idea of watching a smell-o-vision?</a:t>
            </a:r>
          </a:p>
          <a:p>
            <a:pPr marL="800100" lvl="1" indent="-342900">
              <a:spcBef>
                <a:spcPts val="0"/>
              </a:spcBef>
              <a:buFont typeface="+mj-lt"/>
              <a:buAutoNum type="arabicPeriod"/>
            </a:pPr>
            <a:r>
              <a:rPr lang="en-US" sz="1800" b="0" i="0" dirty="0">
                <a:solidFill>
                  <a:schemeClr val="bg1"/>
                </a:solidFill>
                <a:effectLst/>
              </a:rPr>
              <a:t>What questions would you like to ask the researchers about the history of smell or about the impact of smell?</a:t>
            </a:r>
          </a:p>
          <a:p>
            <a:pPr marL="0" indent="0">
              <a:buNone/>
            </a:pPr>
            <a:r>
              <a:rPr lang="en-US" sz="2000" dirty="0">
                <a:solidFill>
                  <a:schemeClr val="bg1"/>
                </a:solidFill>
              </a:rPr>
              <a:t>(5-7 min) Share with partner</a:t>
            </a:r>
          </a:p>
          <a:p>
            <a:pPr marL="0" indent="0">
              <a:buNone/>
            </a:pPr>
            <a:r>
              <a:rPr lang="en-US" sz="2000" dirty="0">
                <a:solidFill>
                  <a:schemeClr val="bg1"/>
                </a:solidFill>
              </a:rPr>
              <a:t>(10 mins) Share out with class</a:t>
            </a:r>
          </a:p>
        </p:txBody>
      </p:sp>
      <p:sp>
        <p:nvSpPr>
          <p:cNvPr id="2" name="TextBox 1">
            <a:extLst>
              <a:ext uri="{FF2B5EF4-FFF2-40B4-BE49-F238E27FC236}">
                <a16:creationId xmlns:a16="http://schemas.microsoft.com/office/drawing/2014/main" id="{0A999C9B-7F53-5591-27E6-2AF5A87AA558}"/>
              </a:ext>
            </a:extLst>
          </p:cNvPr>
          <p:cNvSpPr txBox="1"/>
          <p:nvPr/>
        </p:nvSpPr>
        <p:spPr>
          <a:xfrm>
            <a:off x="437321" y="149735"/>
            <a:ext cx="11400182" cy="1077218"/>
          </a:xfrm>
          <a:prstGeom prst="rect">
            <a:avLst/>
          </a:prstGeom>
          <a:noFill/>
        </p:spPr>
        <p:txBody>
          <a:bodyPr wrap="square" rtlCol="0">
            <a:spAutoFit/>
          </a:bodyPr>
          <a:lstStyle/>
          <a:p>
            <a:r>
              <a:rPr lang="en-US" sz="3200" b="1" dirty="0">
                <a:solidFill>
                  <a:schemeClr val="accent1">
                    <a:lumMod val="75000"/>
                  </a:schemeClr>
                </a:solidFill>
              </a:rPr>
              <a:t>Group Activity</a:t>
            </a:r>
            <a:r>
              <a:rPr lang="en-US" sz="3200" b="1" baseline="30000" dirty="0">
                <a:solidFill>
                  <a:schemeClr val="accent1">
                    <a:lumMod val="75000"/>
                  </a:schemeClr>
                </a:solidFill>
              </a:rPr>
              <a:t>2  </a:t>
            </a:r>
            <a:r>
              <a:rPr lang="en-US" sz="3200" b="1" dirty="0">
                <a:solidFill>
                  <a:schemeClr val="accent1">
                    <a:lumMod val="75000"/>
                  </a:schemeClr>
                </a:solidFill>
              </a:rPr>
              <a:t>Think/Pair/Share: Reflecting on the role of Smell History</a:t>
            </a:r>
            <a:endParaRPr lang="en-US" sz="3200" b="1" baseline="30000" dirty="0">
              <a:solidFill>
                <a:schemeClr val="accent1">
                  <a:lumMod val="75000"/>
                </a:schemeClr>
              </a:solidFill>
            </a:endParaRPr>
          </a:p>
        </p:txBody>
      </p:sp>
      <p:sp>
        <p:nvSpPr>
          <p:cNvPr id="4" name="TextBox 3">
            <a:extLst>
              <a:ext uri="{FF2B5EF4-FFF2-40B4-BE49-F238E27FC236}">
                <a16:creationId xmlns:a16="http://schemas.microsoft.com/office/drawing/2014/main" id="{80CC0031-2A2E-5A03-BCF5-5A3B2F3EBD1D}"/>
              </a:ext>
            </a:extLst>
          </p:cNvPr>
          <p:cNvSpPr txBox="1"/>
          <p:nvPr/>
        </p:nvSpPr>
        <p:spPr>
          <a:xfrm>
            <a:off x="437323" y="6329810"/>
            <a:ext cx="11400181" cy="523220"/>
          </a:xfrm>
          <a:prstGeom prst="rect">
            <a:avLst/>
          </a:prstGeom>
          <a:noFill/>
        </p:spPr>
        <p:txBody>
          <a:bodyPr wrap="square" rtlCol="0">
            <a:spAutoFit/>
          </a:bodyPr>
          <a:lstStyle/>
          <a:p>
            <a:r>
              <a:rPr lang="en-US" sz="1000" dirty="0">
                <a:solidFill>
                  <a:schemeClr val="accent4"/>
                </a:solidFill>
              </a:rPr>
              <a:t>2. Adapted from Breaking News English Lesson: Historic Smells (https://breakingnewsenglish.com/2011/201119-historic-smells.html)</a:t>
            </a:r>
          </a:p>
          <a:p>
            <a:endParaRPr lang="en-US" dirty="0"/>
          </a:p>
        </p:txBody>
      </p:sp>
    </p:spTree>
    <p:extLst>
      <p:ext uri="{BB962C8B-B14F-4D97-AF65-F5344CB8AC3E}">
        <p14:creationId xmlns:p14="http://schemas.microsoft.com/office/powerpoint/2010/main" val="584246853"/>
      </p:ext>
    </p:extLst>
  </p:cSld>
  <p:clrMapOvr>
    <a:masterClrMapping/>
  </p:clrMapOvr>
</p:sld>
</file>

<file path=ppt/theme/theme1.xml><?xml version="1.0" encoding="utf-8"?>
<a:theme xmlns:a="http://schemas.openxmlformats.org/drawingml/2006/main" name="Office Theme">
  <a:themeElements>
    <a:clrScheme name="Uzbekistan">
      <a:dk1>
        <a:srgbClr val="48A9D1"/>
      </a:dk1>
      <a:lt1>
        <a:srgbClr val="FBF8F6"/>
      </a:lt1>
      <a:dk2>
        <a:srgbClr val="1EB53A"/>
      </a:dk2>
      <a:lt2>
        <a:srgbClr val="BF7278"/>
      </a:lt2>
      <a:accent1>
        <a:srgbClr val="C00000"/>
      </a:accent1>
      <a:accent2>
        <a:srgbClr val="7F7F00"/>
      </a:accent2>
      <a:accent3>
        <a:srgbClr val="76355A"/>
      </a:accent3>
      <a:accent4>
        <a:srgbClr val="F3EBE5"/>
      </a:accent4>
      <a:accent5>
        <a:srgbClr val="FBF8F6"/>
      </a:accent5>
      <a:accent6>
        <a:srgbClr val="2C4656"/>
      </a:accent6>
      <a:hlink>
        <a:srgbClr val="6F3B55"/>
      </a:hlink>
      <a:folHlink>
        <a:srgbClr val="A16F4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2758</Words>
  <Application>Microsoft Office PowerPoint</Application>
  <PresentationFormat>Widescreen</PresentationFormat>
  <Paragraphs>207</Paragraphs>
  <Slides>26</Slides>
  <Notes>5</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Arial</vt:lpstr>
      <vt:lpstr>Calibri</vt:lpstr>
      <vt:lpstr>Calibri Light</vt:lpstr>
      <vt:lpstr>charter</vt:lpstr>
      <vt:lpstr>Code</vt:lpstr>
      <vt:lpstr>Georgia</vt:lpstr>
      <vt:lpstr>Helvetica Neue</vt:lpstr>
      <vt:lpstr>Lato</vt:lpstr>
      <vt:lpstr>Lora</vt:lpstr>
      <vt:lpstr>MyriadPro-Light</vt:lpstr>
      <vt:lpstr>MyriadPro-Regular</vt:lpstr>
      <vt:lpstr>Open Sans</vt:lpstr>
      <vt:lpstr>Times New Roman</vt:lpstr>
      <vt:lpstr>WarnockPro-Regular</vt:lpstr>
      <vt:lpstr>Wingdings</vt:lpstr>
      <vt:lpstr>Office Theme</vt:lpstr>
      <vt:lpstr>Spices and Herbs of Uzbekistan: An Olfactory journey through Central Asia</vt:lpstr>
      <vt:lpstr>Day 1: What’s that smell? The role of smell in history and culture</vt:lpstr>
      <vt:lpstr>Group Activity: Rank these aromas1</vt:lpstr>
      <vt:lpstr>Group Activity continued…</vt:lpstr>
      <vt:lpstr>PowerPoint Presentation</vt:lpstr>
      <vt:lpstr>Smell: An underdeveloped sense?</vt:lpstr>
      <vt:lpstr>Smell’s powerful psychological and cultural role might be learned</vt:lpstr>
      <vt:lpstr>Role of Smell in History</vt:lpstr>
      <vt:lpstr>PowerPoint Presentation</vt:lpstr>
      <vt:lpstr>Homework</vt:lpstr>
      <vt:lpstr>Day 2: Experiencing smell of Uzbekistan</vt:lpstr>
      <vt:lpstr>Smells: Seasonings, Spices, Herbs</vt:lpstr>
      <vt:lpstr>PowerPoint Presentation</vt:lpstr>
      <vt:lpstr>Spices/Herbs: Historical Context</vt:lpstr>
      <vt:lpstr>Spice trade: A long history </vt:lpstr>
      <vt:lpstr>Map of the Silk Road Trade Routes</vt:lpstr>
      <vt:lpstr>A little about Uzbekistan</vt:lpstr>
      <vt:lpstr>Hidden Slide to students: List of smells</vt:lpstr>
      <vt:lpstr>Activity: Smell Experience of Uzbekistan</vt:lpstr>
      <vt:lpstr>PowerPoint Presentation</vt:lpstr>
      <vt:lpstr>Visiting the Spice Bazaar</vt:lpstr>
      <vt:lpstr>Homework</vt:lpstr>
      <vt:lpstr>Day 3: Spice Project</vt:lpstr>
      <vt:lpstr>PowerPoint Presentation</vt:lpstr>
      <vt:lpstr>Multimedia Essay Assignment: History of Spice X in Uzbekistan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Spices and Herbs of Uzbekistan: An Olfactory journey through Central Asia</dc:title>
  <dc:creator>Mickey SNYDER</dc:creator>
  <cp:lastModifiedBy>Limmer, Abby S - (alimmer)</cp:lastModifiedBy>
  <cp:revision>7</cp:revision>
  <dcterms:created xsi:type="dcterms:W3CDTF">2022-07-09T00:36:20Z</dcterms:created>
  <dcterms:modified xsi:type="dcterms:W3CDTF">2023-11-06T17:34:56Z</dcterms:modified>
</cp:coreProperties>
</file>